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2" r:id="rId4"/>
    <p:sldMasterId id="2147483999" r:id="rId5"/>
  </p:sldMasterIdLst>
  <p:notesMasterIdLst>
    <p:notesMasterId r:id="rId42"/>
  </p:notesMasterIdLst>
  <p:handoutMasterIdLst>
    <p:handoutMasterId r:id="rId43"/>
  </p:handoutMasterIdLst>
  <p:sldIdLst>
    <p:sldId id="731" r:id="rId6"/>
    <p:sldId id="764" r:id="rId7"/>
    <p:sldId id="765" r:id="rId8"/>
    <p:sldId id="732" r:id="rId9"/>
    <p:sldId id="754" r:id="rId10"/>
    <p:sldId id="733" r:id="rId11"/>
    <p:sldId id="755" r:id="rId12"/>
    <p:sldId id="766" r:id="rId13"/>
    <p:sldId id="734" r:id="rId14"/>
    <p:sldId id="735" r:id="rId15"/>
    <p:sldId id="756" r:id="rId16"/>
    <p:sldId id="737" r:id="rId17"/>
    <p:sldId id="757" r:id="rId18"/>
    <p:sldId id="736" r:id="rId19"/>
    <p:sldId id="758" r:id="rId20"/>
    <p:sldId id="725" r:id="rId21"/>
    <p:sldId id="730" r:id="rId22"/>
    <p:sldId id="751" r:id="rId23"/>
    <p:sldId id="738" r:id="rId24"/>
    <p:sldId id="739" r:id="rId25"/>
    <p:sldId id="741" r:id="rId26"/>
    <p:sldId id="759" r:id="rId27"/>
    <p:sldId id="742" r:id="rId28"/>
    <p:sldId id="760" r:id="rId29"/>
    <p:sldId id="724" r:id="rId30"/>
    <p:sldId id="752" r:id="rId31"/>
    <p:sldId id="744" r:id="rId32"/>
    <p:sldId id="745" r:id="rId33"/>
    <p:sldId id="746" r:id="rId34"/>
    <p:sldId id="761" r:id="rId35"/>
    <p:sldId id="747" r:id="rId36"/>
    <p:sldId id="748" r:id="rId37"/>
    <p:sldId id="749" r:id="rId38"/>
    <p:sldId id="762" r:id="rId39"/>
    <p:sldId id="763" r:id="rId40"/>
    <p:sldId id="753" r:id="rId41"/>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FF6600"/>
    <a:srgbClr val="FFFF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5" autoAdjust="0"/>
    <p:restoredTop sz="76199" autoAdjust="0"/>
  </p:normalViewPr>
  <p:slideViewPr>
    <p:cSldViewPr>
      <p:cViewPr varScale="1">
        <p:scale>
          <a:sx n="79" d="100"/>
          <a:sy n="79" d="100"/>
        </p:scale>
        <p:origin x="2280" y="96"/>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650" y="354"/>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5762" name="Rectangle 2"/>
          <p:cNvSpPr>
            <a:spLocks noGrp="1" noChangeArrowheads="1"/>
          </p:cNvSpPr>
          <p:nvPr>
            <p:ph type="hdr" sz="quarter"/>
          </p:nvPr>
        </p:nvSpPr>
        <p:spPr bwMode="auto">
          <a:xfrm>
            <a:off x="1" y="1"/>
            <a:ext cx="2946448" cy="495858"/>
          </a:xfrm>
          <a:prstGeom prst="rect">
            <a:avLst/>
          </a:prstGeom>
          <a:noFill/>
          <a:ln w="9525">
            <a:noFill/>
            <a:miter lim="800000"/>
            <a:headEnd/>
            <a:tailEnd/>
          </a:ln>
          <a:effectLst/>
        </p:spPr>
        <p:txBody>
          <a:bodyPr vert="horz" wrap="square" lIns="91283" tIns="45642" rIns="91283" bIns="45642" numCol="1" anchor="t" anchorCtr="0" compatLnSpc="1">
            <a:prstTxWarp prst="textNoShape">
              <a:avLst/>
            </a:prstTxWarp>
          </a:bodyPr>
          <a:lstStyle>
            <a:lvl1pPr>
              <a:defRPr sz="1200"/>
            </a:lvl1pPr>
          </a:lstStyle>
          <a:p>
            <a:pPr>
              <a:defRPr/>
            </a:pPr>
            <a:endParaRPr lang="en-US"/>
          </a:p>
        </p:txBody>
      </p:sp>
      <p:sp>
        <p:nvSpPr>
          <p:cNvPr id="885763" name="Rectangle 3"/>
          <p:cNvSpPr>
            <a:spLocks noGrp="1" noChangeArrowheads="1"/>
          </p:cNvSpPr>
          <p:nvPr>
            <p:ph type="dt" sz="quarter" idx="1"/>
          </p:nvPr>
        </p:nvSpPr>
        <p:spPr bwMode="auto">
          <a:xfrm>
            <a:off x="3849648" y="1"/>
            <a:ext cx="2946448" cy="495858"/>
          </a:xfrm>
          <a:prstGeom prst="rect">
            <a:avLst/>
          </a:prstGeom>
          <a:noFill/>
          <a:ln w="9525">
            <a:noFill/>
            <a:miter lim="800000"/>
            <a:headEnd/>
            <a:tailEnd/>
          </a:ln>
          <a:effectLst/>
        </p:spPr>
        <p:txBody>
          <a:bodyPr vert="horz" wrap="square" lIns="91283" tIns="45642" rIns="91283" bIns="45642" numCol="1" anchor="t" anchorCtr="0" compatLnSpc="1">
            <a:prstTxWarp prst="textNoShape">
              <a:avLst/>
            </a:prstTxWarp>
          </a:bodyPr>
          <a:lstStyle>
            <a:lvl1pPr algn="r">
              <a:defRPr sz="1200"/>
            </a:lvl1pPr>
          </a:lstStyle>
          <a:p>
            <a:pPr>
              <a:defRPr/>
            </a:pPr>
            <a:endParaRPr lang="en-US"/>
          </a:p>
        </p:txBody>
      </p:sp>
      <p:sp>
        <p:nvSpPr>
          <p:cNvPr id="885764" name="Rectangle 4"/>
          <p:cNvSpPr>
            <a:spLocks noGrp="1" noChangeArrowheads="1"/>
          </p:cNvSpPr>
          <p:nvPr>
            <p:ph type="ftr" sz="quarter" idx="2"/>
          </p:nvPr>
        </p:nvSpPr>
        <p:spPr bwMode="auto">
          <a:xfrm>
            <a:off x="1" y="9429202"/>
            <a:ext cx="2946448" cy="495858"/>
          </a:xfrm>
          <a:prstGeom prst="rect">
            <a:avLst/>
          </a:prstGeom>
          <a:noFill/>
          <a:ln w="9525">
            <a:noFill/>
            <a:miter lim="800000"/>
            <a:headEnd/>
            <a:tailEnd/>
          </a:ln>
          <a:effectLst/>
        </p:spPr>
        <p:txBody>
          <a:bodyPr vert="horz" wrap="square" lIns="91283" tIns="45642" rIns="91283" bIns="45642" numCol="1" anchor="b" anchorCtr="0" compatLnSpc="1">
            <a:prstTxWarp prst="textNoShape">
              <a:avLst/>
            </a:prstTxWarp>
          </a:bodyPr>
          <a:lstStyle>
            <a:lvl1pPr>
              <a:defRPr sz="1200"/>
            </a:lvl1pPr>
          </a:lstStyle>
          <a:p>
            <a:pPr>
              <a:defRPr/>
            </a:pPr>
            <a:endParaRPr lang="en-US"/>
          </a:p>
        </p:txBody>
      </p:sp>
      <p:sp>
        <p:nvSpPr>
          <p:cNvPr id="885765" name="Rectangle 5"/>
          <p:cNvSpPr>
            <a:spLocks noGrp="1" noChangeArrowheads="1"/>
          </p:cNvSpPr>
          <p:nvPr>
            <p:ph type="sldNum" sz="quarter" idx="3"/>
          </p:nvPr>
        </p:nvSpPr>
        <p:spPr bwMode="auto">
          <a:xfrm>
            <a:off x="3849648" y="9429202"/>
            <a:ext cx="2946448" cy="495858"/>
          </a:xfrm>
          <a:prstGeom prst="rect">
            <a:avLst/>
          </a:prstGeom>
          <a:noFill/>
          <a:ln w="9525">
            <a:noFill/>
            <a:miter lim="800000"/>
            <a:headEnd/>
            <a:tailEnd/>
          </a:ln>
          <a:effectLst/>
        </p:spPr>
        <p:txBody>
          <a:bodyPr vert="horz" wrap="square" lIns="91283" tIns="45642" rIns="91283" bIns="45642" numCol="1" anchor="b" anchorCtr="0" compatLnSpc="1">
            <a:prstTxWarp prst="textNoShape">
              <a:avLst/>
            </a:prstTxWarp>
          </a:bodyPr>
          <a:lstStyle>
            <a:lvl1pPr algn="r">
              <a:defRPr sz="1200"/>
            </a:lvl1pPr>
          </a:lstStyle>
          <a:p>
            <a:pPr>
              <a:defRPr/>
            </a:pPr>
            <a:fld id="{BAEE6D62-C0E0-41C3-908C-35ADC25A12F1}" type="slidenum">
              <a:rPr lang="en-GB"/>
              <a:pPr>
                <a:defRPr/>
              </a:pPr>
              <a:t>‹#›</a:t>
            </a:fld>
            <a:endParaRPr lang="en-GB"/>
          </a:p>
        </p:txBody>
      </p:sp>
    </p:spTree>
    <p:extLst>
      <p:ext uri="{BB962C8B-B14F-4D97-AF65-F5344CB8AC3E}">
        <p14:creationId xmlns:p14="http://schemas.microsoft.com/office/powerpoint/2010/main" val="240769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1"/>
            <a:ext cx="2946448" cy="495858"/>
          </a:xfrm>
          <a:prstGeom prst="rect">
            <a:avLst/>
          </a:prstGeom>
          <a:noFill/>
          <a:ln w="9525">
            <a:noFill/>
            <a:miter lim="800000"/>
            <a:headEnd/>
            <a:tailEnd/>
          </a:ln>
          <a:effectLst/>
        </p:spPr>
        <p:txBody>
          <a:bodyPr vert="horz" wrap="square" lIns="91283" tIns="45642" rIns="91283" bIns="45642" numCol="1" anchor="t" anchorCtr="0" compatLnSpc="1">
            <a:prstTxWarp prst="textNoShape">
              <a:avLst/>
            </a:prstTxWarp>
          </a:bodyPr>
          <a:lstStyle>
            <a:lvl1pPr>
              <a:defRPr sz="1200"/>
            </a:lvl1pPr>
          </a:lstStyle>
          <a:p>
            <a:pPr>
              <a:defRPr/>
            </a:pPr>
            <a:endParaRPr lang="en-US"/>
          </a:p>
        </p:txBody>
      </p:sp>
      <p:sp>
        <p:nvSpPr>
          <p:cNvPr id="92163" name="Rectangle 3"/>
          <p:cNvSpPr>
            <a:spLocks noGrp="1" noChangeArrowheads="1"/>
          </p:cNvSpPr>
          <p:nvPr>
            <p:ph type="dt" idx="1"/>
          </p:nvPr>
        </p:nvSpPr>
        <p:spPr bwMode="auto">
          <a:xfrm>
            <a:off x="3852805" y="1"/>
            <a:ext cx="2944870" cy="495858"/>
          </a:xfrm>
          <a:prstGeom prst="rect">
            <a:avLst/>
          </a:prstGeom>
          <a:noFill/>
          <a:ln w="9525">
            <a:noFill/>
            <a:miter lim="800000"/>
            <a:headEnd/>
            <a:tailEnd/>
          </a:ln>
          <a:effectLst/>
        </p:spPr>
        <p:txBody>
          <a:bodyPr vert="horz" wrap="square" lIns="91283" tIns="45642" rIns="91283" bIns="45642" numCol="1" anchor="t" anchorCtr="0" compatLnSpc="1">
            <a:prstTxWarp prst="textNoShape">
              <a:avLst/>
            </a:prstTxWarp>
          </a:bodyPr>
          <a:lstStyle>
            <a:lvl1pPr algn="r">
              <a:defRPr sz="1200"/>
            </a:lvl1pPr>
          </a:lstStyle>
          <a:p>
            <a:pPr>
              <a:defRPr/>
            </a:pPr>
            <a:endParaRPr lang="en-US"/>
          </a:p>
        </p:txBody>
      </p:sp>
      <p:sp>
        <p:nvSpPr>
          <p:cNvPr id="36868" name="Rectangle 4"/>
          <p:cNvSpPr>
            <a:spLocks noGrp="1" noRot="1" noChangeAspect="1" noChangeArrowheads="1" noTextEdit="1"/>
          </p:cNvSpPr>
          <p:nvPr>
            <p:ph type="sldImg" idx="2"/>
          </p:nvPr>
        </p:nvSpPr>
        <p:spPr bwMode="auto">
          <a:xfrm>
            <a:off x="919163" y="746125"/>
            <a:ext cx="4959350" cy="3719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5" name="Rectangle 5"/>
          <p:cNvSpPr>
            <a:spLocks noGrp="1" noChangeArrowheads="1"/>
          </p:cNvSpPr>
          <p:nvPr>
            <p:ph type="body" sz="quarter" idx="3"/>
          </p:nvPr>
        </p:nvSpPr>
        <p:spPr bwMode="auto">
          <a:xfrm>
            <a:off x="906357" y="4715390"/>
            <a:ext cx="4984962" cy="4465882"/>
          </a:xfrm>
          <a:prstGeom prst="rect">
            <a:avLst/>
          </a:prstGeom>
          <a:noFill/>
          <a:ln w="9525">
            <a:noFill/>
            <a:miter lim="800000"/>
            <a:headEnd/>
            <a:tailEnd/>
          </a:ln>
          <a:effectLst/>
        </p:spPr>
        <p:txBody>
          <a:bodyPr vert="horz" wrap="square" lIns="91283" tIns="45642" rIns="91283" bIns="45642"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2166" name="Rectangle 6"/>
          <p:cNvSpPr>
            <a:spLocks noGrp="1" noChangeArrowheads="1"/>
          </p:cNvSpPr>
          <p:nvPr>
            <p:ph type="ftr" sz="quarter" idx="4"/>
          </p:nvPr>
        </p:nvSpPr>
        <p:spPr bwMode="auto">
          <a:xfrm>
            <a:off x="1" y="9430780"/>
            <a:ext cx="2946448" cy="495858"/>
          </a:xfrm>
          <a:prstGeom prst="rect">
            <a:avLst/>
          </a:prstGeom>
          <a:noFill/>
          <a:ln w="9525">
            <a:noFill/>
            <a:miter lim="800000"/>
            <a:headEnd/>
            <a:tailEnd/>
          </a:ln>
          <a:effectLst/>
        </p:spPr>
        <p:txBody>
          <a:bodyPr vert="horz" wrap="square" lIns="91283" tIns="45642" rIns="91283" bIns="45642" numCol="1" anchor="b" anchorCtr="0" compatLnSpc="1">
            <a:prstTxWarp prst="textNoShape">
              <a:avLst/>
            </a:prstTxWarp>
          </a:bodyPr>
          <a:lstStyle>
            <a:lvl1pPr>
              <a:defRPr sz="1200"/>
            </a:lvl1pPr>
          </a:lstStyle>
          <a:p>
            <a:pPr>
              <a:defRPr/>
            </a:pPr>
            <a:endParaRPr lang="en-US"/>
          </a:p>
        </p:txBody>
      </p:sp>
      <p:sp>
        <p:nvSpPr>
          <p:cNvPr id="92167" name="Rectangle 7"/>
          <p:cNvSpPr>
            <a:spLocks noGrp="1" noChangeArrowheads="1"/>
          </p:cNvSpPr>
          <p:nvPr>
            <p:ph type="sldNum" sz="quarter" idx="5"/>
          </p:nvPr>
        </p:nvSpPr>
        <p:spPr bwMode="auto">
          <a:xfrm>
            <a:off x="3852805" y="9430780"/>
            <a:ext cx="2944870" cy="495858"/>
          </a:xfrm>
          <a:prstGeom prst="rect">
            <a:avLst/>
          </a:prstGeom>
          <a:noFill/>
          <a:ln w="9525">
            <a:noFill/>
            <a:miter lim="800000"/>
            <a:headEnd/>
            <a:tailEnd/>
          </a:ln>
          <a:effectLst/>
        </p:spPr>
        <p:txBody>
          <a:bodyPr vert="horz" wrap="square" lIns="91283" tIns="45642" rIns="91283" bIns="45642" numCol="1" anchor="b" anchorCtr="0" compatLnSpc="1">
            <a:prstTxWarp prst="textNoShape">
              <a:avLst/>
            </a:prstTxWarp>
          </a:bodyPr>
          <a:lstStyle>
            <a:lvl1pPr algn="r">
              <a:defRPr sz="1200"/>
            </a:lvl1pPr>
          </a:lstStyle>
          <a:p>
            <a:pPr>
              <a:defRPr/>
            </a:pPr>
            <a:fld id="{6B237388-DE9C-4635-A92D-1C95BFC1BA26}" type="slidenum">
              <a:rPr lang="en-GB"/>
              <a:pPr>
                <a:defRPr/>
              </a:pPr>
              <a:t>‹#›</a:t>
            </a:fld>
            <a:endParaRPr lang="en-GB"/>
          </a:p>
        </p:txBody>
      </p:sp>
    </p:spTree>
    <p:extLst>
      <p:ext uri="{BB962C8B-B14F-4D97-AF65-F5344CB8AC3E}">
        <p14:creationId xmlns:p14="http://schemas.microsoft.com/office/powerpoint/2010/main" val="4254568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hurchofengland.org/about-us/structure/churchcommissioners/administration/librariesandarchives/recordsmanagementguides.asp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a:t>
            </a:fld>
            <a:endParaRPr lang="en-GB"/>
          </a:p>
        </p:txBody>
      </p:sp>
    </p:spTree>
    <p:extLst>
      <p:ext uri="{BB962C8B-B14F-4D97-AF65-F5344CB8AC3E}">
        <p14:creationId xmlns:p14="http://schemas.microsoft.com/office/powerpoint/2010/main" val="2029893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10</a:t>
            </a:fld>
            <a:endParaRPr lang="en-GB"/>
          </a:p>
        </p:txBody>
      </p:sp>
    </p:spTree>
    <p:extLst>
      <p:ext uri="{BB962C8B-B14F-4D97-AF65-F5344CB8AC3E}">
        <p14:creationId xmlns:p14="http://schemas.microsoft.com/office/powerpoint/2010/main" val="3243031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activity- Ask the PCC to list all the personal data they hold for what ever reason. Try to answer the question for each different data set</a:t>
            </a:r>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11</a:t>
            </a:fld>
            <a:endParaRPr lang="en-GB"/>
          </a:p>
        </p:txBody>
      </p:sp>
    </p:spTree>
    <p:extLst>
      <p:ext uri="{BB962C8B-B14F-4D97-AF65-F5344CB8AC3E}">
        <p14:creationId xmlns:p14="http://schemas.microsoft.com/office/powerpoint/2010/main" val="7211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exercise. </a:t>
            </a:r>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12</a:t>
            </a:fld>
            <a:endParaRPr lang="en-GB"/>
          </a:p>
        </p:txBody>
      </p:sp>
    </p:spTree>
    <p:extLst>
      <p:ext uri="{BB962C8B-B14F-4D97-AF65-F5344CB8AC3E}">
        <p14:creationId xmlns:p14="http://schemas.microsoft.com/office/powerpoint/2010/main" val="795308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Church of England website has a wealth of guidance policies on its </a:t>
            </a:r>
            <a:r>
              <a:rPr lang="en-GB" u="sng" dirty="0">
                <a:hlinkClick r:id="rId3"/>
              </a:rPr>
              <a:t>Record Management</a:t>
            </a:r>
            <a:r>
              <a:rPr lang="en-GB" dirty="0"/>
              <a:t> page and these should be referred to by PCCs to form the basis of their own policies.</a:t>
            </a:r>
          </a:p>
          <a:p>
            <a:endParaRPr lang="en-GB" dirty="0"/>
          </a:p>
          <a:p>
            <a:r>
              <a:rPr lang="en-GB" dirty="0"/>
              <a:t>If you already have Data Protection and retention policies in placer view existing policies and think about where the data is collected and how its usage is defined. </a:t>
            </a:r>
            <a:br>
              <a:rPr lang="en-GB" dirty="0"/>
            </a:br>
            <a:endParaRPr lang="en-GB" dirty="0"/>
          </a:p>
          <a:p>
            <a:endParaRPr lang="en-GB" dirty="0"/>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13</a:t>
            </a:fld>
            <a:endParaRPr lang="en-GB"/>
          </a:p>
        </p:txBody>
      </p:sp>
    </p:spTree>
    <p:extLst>
      <p:ext uri="{BB962C8B-B14F-4D97-AF65-F5344CB8AC3E}">
        <p14:creationId xmlns:p14="http://schemas.microsoft.com/office/powerpoint/2010/main" val="85561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Activity :</a:t>
            </a:r>
          </a:p>
          <a:p>
            <a:r>
              <a:rPr lang="en-GB" dirty="0"/>
              <a:t>List the location of your data.</a:t>
            </a:r>
          </a:p>
          <a:p>
            <a:endParaRPr lang="en-GB" dirty="0"/>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14</a:t>
            </a:fld>
            <a:endParaRPr lang="en-GB"/>
          </a:p>
        </p:txBody>
      </p:sp>
    </p:spTree>
    <p:extLst>
      <p:ext uri="{BB962C8B-B14F-4D97-AF65-F5344CB8AC3E}">
        <p14:creationId xmlns:p14="http://schemas.microsoft.com/office/powerpoint/2010/main" val="1400514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15</a:t>
            </a:fld>
            <a:endParaRPr lang="en-GB"/>
          </a:p>
        </p:txBody>
      </p:sp>
    </p:spTree>
    <p:extLst>
      <p:ext uri="{BB962C8B-B14F-4D97-AF65-F5344CB8AC3E}">
        <p14:creationId xmlns:p14="http://schemas.microsoft.com/office/powerpoint/2010/main" val="2289657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16</a:t>
            </a:fld>
            <a:endParaRPr lang="en-GB"/>
          </a:p>
        </p:txBody>
      </p:sp>
    </p:spTree>
    <p:extLst>
      <p:ext uri="{BB962C8B-B14F-4D97-AF65-F5344CB8AC3E}">
        <p14:creationId xmlns:p14="http://schemas.microsoft.com/office/powerpoint/2010/main" val="1939805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17</a:t>
            </a:fld>
            <a:endParaRPr lang="en-GB"/>
          </a:p>
        </p:txBody>
      </p:sp>
    </p:spTree>
    <p:extLst>
      <p:ext uri="{BB962C8B-B14F-4D97-AF65-F5344CB8AC3E}">
        <p14:creationId xmlns:p14="http://schemas.microsoft.com/office/powerpoint/2010/main" val="4273461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activity</a:t>
            </a:r>
          </a:p>
          <a:p>
            <a:pPr defTabSz="909554">
              <a:defRPr/>
            </a:pPr>
            <a:r>
              <a:rPr lang="en-GB" dirty="0"/>
              <a:t>Share examples-is consent definitely not needed?</a:t>
            </a:r>
          </a:p>
          <a:p>
            <a:endParaRPr lang="en-GB" dirty="0"/>
          </a:p>
          <a:p>
            <a:pPr>
              <a:spcBef>
                <a:spcPts val="2238"/>
              </a:spcBef>
              <a:defRPr/>
            </a:pPr>
            <a:r>
              <a:rPr lang="en-GB" dirty="0">
                <a:latin typeface="Gill Sans MT" panose="020B0502020104020203" pitchFamily="34" charset="0"/>
                <a:cs typeface="Arial" panose="020B0604020202020204" pitchFamily="34" charset="0"/>
              </a:rPr>
              <a:t>GDPR (and DPA) are all about making sure data processing and sharing is done properly</a:t>
            </a:r>
          </a:p>
          <a:p>
            <a:pPr>
              <a:spcBef>
                <a:spcPts val="2238"/>
              </a:spcBef>
              <a:defRPr/>
            </a:pPr>
            <a:r>
              <a:rPr lang="en-GB" dirty="0">
                <a:latin typeface="Gill Sans MT" panose="020B0502020104020203" pitchFamily="34" charset="0"/>
                <a:cs typeface="Arial" panose="020B0604020202020204" pitchFamily="34" charset="0"/>
              </a:rPr>
              <a:t>They aren’t there to prevent legitimate data sharing</a:t>
            </a:r>
          </a:p>
          <a:p>
            <a:pPr defTabSz="909554">
              <a:spcBef>
                <a:spcPts val="2238"/>
              </a:spcBef>
              <a:defRPr/>
            </a:pPr>
            <a:r>
              <a:rPr lang="en-GB" altLang="en-US" dirty="0"/>
              <a:t>While there are some caveats about some of the above the core message is that there is a lot you can do WITHOUT consent.</a:t>
            </a:r>
          </a:p>
          <a:p>
            <a:pPr>
              <a:spcBef>
                <a:spcPts val="2238"/>
              </a:spcBef>
              <a:defRPr/>
            </a:pPr>
            <a:endParaRPr lang="en-GB" dirty="0">
              <a:latin typeface="Gill Sans MT" panose="020B0502020104020203"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18</a:t>
            </a:fld>
            <a:endParaRPr lang="en-GB"/>
          </a:p>
        </p:txBody>
      </p:sp>
    </p:spTree>
    <p:extLst>
      <p:ext uri="{BB962C8B-B14F-4D97-AF65-F5344CB8AC3E}">
        <p14:creationId xmlns:p14="http://schemas.microsoft.com/office/powerpoint/2010/main" val="1065113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19</a:t>
            </a:fld>
            <a:endParaRPr lang="en-GB"/>
          </a:p>
        </p:txBody>
      </p:sp>
    </p:spTree>
    <p:extLst>
      <p:ext uri="{BB962C8B-B14F-4D97-AF65-F5344CB8AC3E}">
        <p14:creationId xmlns:p14="http://schemas.microsoft.com/office/powerpoint/2010/main" val="143346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a:t>
            </a:fld>
            <a:endParaRPr lang="en-GB"/>
          </a:p>
        </p:txBody>
      </p:sp>
    </p:spTree>
    <p:extLst>
      <p:ext uri="{BB962C8B-B14F-4D97-AF65-F5344CB8AC3E}">
        <p14:creationId xmlns:p14="http://schemas.microsoft.com/office/powerpoint/2010/main" val="2740631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20</a:t>
            </a:fld>
            <a:endParaRPr lang="en-GB"/>
          </a:p>
        </p:txBody>
      </p:sp>
    </p:spTree>
    <p:extLst>
      <p:ext uri="{BB962C8B-B14F-4D97-AF65-F5344CB8AC3E}">
        <p14:creationId xmlns:p14="http://schemas.microsoft.com/office/powerpoint/2010/main" val="9956041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21</a:t>
            </a:fld>
            <a:endParaRPr lang="en-GB"/>
          </a:p>
        </p:txBody>
      </p:sp>
    </p:spTree>
    <p:extLst>
      <p:ext uri="{BB962C8B-B14F-4D97-AF65-F5344CB8AC3E}">
        <p14:creationId xmlns:p14="http://schemas.microsoft.com/office/powerpoint/2010/main" val="1304267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22</a:t>
            </a:fld>
            <a:endParaRPr lang="en-GB"/>
          </a:p>
        </p:txBody>
      </p:sp>
    </p:spTree>
    <p:extLst>
      <p:ext uri="{BB962C8B-B14F-4D97-AF65-F5344CB8AC3E}">
        <p14:creationId xmlns:p14="http://schemas.microsoft.com/office/powerpoint/2010/main" val="33326132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23</a:t>
            </a:fld>
            <a:endParaRPr lang="en-GB"/>
          </a:p>
        </p:txBody>
      </p:sp>
    </p:spTree>
    <p:extLst>
      <p:ext uri="{BB962C8B-B14F-4D97-AF65-F5344CB8AC3E}">
        <p14:creationId xmlns:p14="http://schemas.microsoft.com/office/powerpoint/2010/main" val="3454735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24</a:t>
            </a:fld>
            <a:endParaRPr lang="en-GB"/>
          </a:p>
        </p:txBody>
      </p:sp>
    </p:spTree>
    <p:extLst>
      <p:ext uri="{BB962C8B-B14F-4D97-AF65-F5344CB8AC3E}">
        <p14:creationId xmlns:p14="http://schemas.microsoft.com/office/powerpoint/2010/main" val="16412996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25</a:t>
            </a:fld>
            <a:endParaRPr lang="en-GB"/>
          </a:p>
        </p:txBody>
      </p:sp>
    </p:spTree>
    <p:extLst>
      <p:ext uri="{BB962C8B-B14F-4D97-AF65-F5344CB8AC3E}">
        <p14:creationId xmlns:p14="http://schemas.microsoft.com/office/powerpoint/2010/main" val="2417843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9554">
              <a:defRPr/>
            </a:pPr>
            <a:r>
              <a:rPr lang="en-GB" dirty="0"/>
              <a:t>Share examples- discuss the consent issues that arise</a:t>
            </a:r>
          </a:p>
          <a:p>
            <a:endParaRPr lang="en-GB" dirty="0"/>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26</a:t>
            </a:fld>
            <a:endParaRPr lang="en-GB"/>
          </a:p>
        </p:txBody>
      </p:sp>
    </p:spTree>
    <p:extLst>
      <p:ext uri="{BB962C8B-B14F-4D97-AF65-F5344CB8AC3E}">
        <p14:creationId xmlns:p14="http://schemas.microsoft.com/office/powerpoint/2010/main" val="2649629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27</a:t>
            </a:fld>
            <a:endParaRPr lang="en-GB"/>
          </a:p>
        </p:txBody>
      </p:sp>
    </p:spTree>
    <p:extLst>
      <p:ext uri="{BB962C8B-B14F-4D97-AF65-F5344CB8AC3E}">
        <p14:creationId xmlns:p14="http://schemas.microsoft.com/office/powerpoint/2010/main" val="1331888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Individuals have the right to request a copy of all the personal data held. This means providing copies of all electronic and paper documents that contain their details or reference to them.</a:t>
            </a:r>
            <a:br>
              <a:rPr lang="en-GB" dirty="0"/>
            </a:br>
            <a:r>
              <a:rPr lang="en-GB" dirty="0"/>
              <a:t>Personal data also includes footage held on a CCTV system, where the individual is the focus of the footage and/or they are clearly identifiable.</a:t>
            </a:r>
          </a:p>
          <a:p>
            <a:r>
              <a:rPr lang="en-GB" dirty="0"/>
              <a:t>You will also need to provide some additional information to people making requests, such as your data retention periods and the right to have inaccurate data corrected.</a:t>
            </a:r>
            <a:br>
              <a:rPr lang="en-GB" dirty="0"/>
            </a:br>
            <a:r>
              <a:rPr lang="en-GB" dirty="0"/>
              <a:t>The Data Compliance Officer (PCC Secretary is the obvious choice, but it could be a named employee) who will be the contact for any Subject Access Requests.</a:t>
            </a:r>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28</a:t>
            </a:fld>
            <a:endParaRPr lang="en-GB"/>
          </a:p>
        </p:txBody>
      </p:sp>
    </p:spTree>
    <p:extLst>
      <p:ext uri="{BB962C8B-B14F-4D97-AF65-F5344CB8AC3E}">
        <p14:creationId xmlns:p14="http://schemas.microsoft.com/office/powerpoint/2010/main" val="27358624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29</a:t>
            </a:fld>
            <a:endParaRPr lang="en-GB"/>
          </a:p>
        </p:txBody>
      </p:sp>
    </p:spTree>
    <p:extLst>
      <p:ext uri="{BB962C8B-B14F-4D97-AF65-F5344CB8AC3E}">
        <p14:creationId xmlns:p14="http://schemas.microsoft.com/office/powerpoint/2010/main" val="302613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a:t>
            </a:fld>
            <a:endParaRPr lang="en-GB"/>
          </a:p>
        </p:txBody>
      </p:sp>
    </p:spTree>
    <p:extLst>
      <p:ext uri="{BB962C8B-B14F-4D97-AF65-F5344CB8AC3E}">
        <p14:creationId xmlns:p14="http://schemas.microsoft.com/office/powerpoint/2010/main" val="29386924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30</a:t>
            </a:fld>
            <a:endParaRPr lang="en-GB"/>
          </a:p>
        </p:txBody>
      </p:sp>
    </p:spTree>
    <p:extLst>
      <p:ext uri="{BB962C8B-B14F-4D97-AF65-F5344CB8AC3E}">
        <p14:creationId xmlns:p14="http://schemas.microsoft.com/office/powerpoint/2010/main" val="654388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31</a:t>
            </a:fld>
            <a:endParaRPr lang="en-GB"/>
          </a:p>
        </p:txBody>
      </p:sp>
    </p:spTree>
    <p:extLst>
      <p:ext uri="{BB962C8B-B14F-4D97-AF65-F5344CB8AC3E}">
        <p14:creationId xmlns:p14="http://schemas.microsoft.com/office/powerpoint/2010/main" val="1551301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32</a:t>
            </a:fld>
            <a:endParaRPr lang="en-GB"/>
          </a:p>
        </p:txBody>
      </p:sp>
    </p:spTree>
    <p:extLst>
      <p:ext uri="{BB962C8B-B14F-4D97-AF65-F5344CB8AC3E}">
        <p14:creationId xmlns:p14="http://schemas.microsoft.com/office/powerpoint/2010/main" val="36976274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33</a:t>
            </a:fld>
            <a:endParaRPr lang="en-GB"/>
          </a:p>
        </p:txBody>
      </p:sp>
    </p:spTree>
    <p:extLst>
      <p:ext uri="{BB962C8B-B14F-4D97-AF65-F5344CB8AC3E}">
        <p14:creationId xmlns:p14="http://schemas.microsoft.com/office/powerpoint/2010/main" val="12947986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The right to be informed</a:t>
            </a:r>
            <a:r>
              <a:rPr lang="en-GB" dirty="0"/>
              <a:t>. In order to ensure that personal data is processed fairly, PCCs must provide certain minimum information to data subjects, regarding the collection and further processing of their personal data. GDPR states that such information must be provided in a concise, transparent, intelligible and easily accessible form, using clear and plain language.</a:t>
            </a:r>
            <a:br>
              <a:rPr lang="en-GB" dirty="0"/>
            </a:br>
            <a:r>
              <a:rPr lang="en-GB" dirty="0"/>
              <a:t> </a:t>
            </a:r>
            <a:br>
              <a:rPr lang="en-GB" dirty="0"/>
            </a:br>
            <a:r>
              <a:rPr lang="en-GB" b="1" dirty="0"/>
              <a:t>The right of access</a:t>
            </a:r>
            <a:r>
              <a:rPr lang="en-GB" dirty="0"/>
              <a:t>. Data subjects have the right to file a subject access request (SAR) and obtain from </a:t>
            </a:r>
            <a:r>
              <a:rPr lang="en-GB" dirty="0" err="1"/>
              <a:t>PCCsvia</a:t>
            </a:r>
            <a:r>
              <a:rPr lang="en-GB" dirty="0"/>
              <a:t> the data compliance officer, a copy of their personal data, together with an explanation of the categories of data being processed, the purposes of such processing, and the categories of third parties to whom the data may be disclosed. GDPR requires PCCs to respond to SARs with information, including details of the period for which the data will be stored (or the criteria used to determine that period) and information about other rights of data subjects. SAR must be responded to within one month.</a:t>
            </a:r>
            <a:br>
              <a:rPr lang="en-GB" dirty="0"/>
            </a:br>
            <a:r>
              <a:rPr lang="en-GB" dirty="0"/>
              <a:t> </a:t>
            </a:r>
            <a:br>
              <a:rPr lang="en-GB" dirty="0"/>
            </a:br>
            <a:r>
              <a:rPr lang="en-GB" b="1" dirty="0"/>
              <a:t>The right to rectification</a:t>
            </a:r>
            <a:r>
              <a:rPr lang="en-GB" dirty="0"/>
              <a:t>. Data subjects have the right to require PCCs to correct errors in personal data held.</a:t>
            </a:r>
            <a:br>
              <a:rPr lang="en-GB" dirty="0"/>
            </a:br>
            <a:r>
              <a:rPr lang="en-GB" dirty="0"/>
              <a:t> </a:t>
            </a:r>
            <a:br>
              <a:rPr lang="en-GB" dirty="0"/>
            </a:br>
            <a:r>
              <a:rPr lang="en-GB" b="1" dirty="0"/>
              <a:t>The right to erasure</a:t>
            </a:r>
            <a:r>
              <a:rPr lang="en-GB" dirty="0"/>
              <a:t>. Data subjects can request PCCs delete their personal data when the </a:t>
            </a:r>
            <a:r>
              <a:rPr lang="en-GB" dirty="0" err="1"/>
              <a:t>datais</a:t>
            </a:r>
            <a:r>
              <a:rPr lang="en-GB" dirty="0"/>
              <a:t> no longer needed for its original purpose, or where the processing is based on the consent and the data subject withdraws that consent (and no other lawful basis for the processing exists).</a:t>
            </a:r>
            <a:br>
              <a:rPr lang="en-GB" dirty="0"/>
            </a:br>
            <a:r>
              <a:rPr lang="en-GB" dirty="0"/>
              <a:t> </a:t>
            </a:r>
            <a:br>
              <a:rPr lang="en-GB" dirty="0"/>
            </a:br>
            <a:endParaRPr lang="en-GB" dirty="0"/>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34</a:t>
            </a:fld>
            <a:endParaRPr lang="en-GB"/>
          </a:p>
        </p:txBody>
      </p:sp>
    </p:spTree>
    <p:extLst>
      <p:ext uri="{BB962C8B-B14F-4D97-AF65-F5344CB8AC3E}">
        <p14:creationId xmlns:p14="http://schemas.microsoft.com/office/powerpoint/2010/main" val="30615027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The right to restrict processing</a:t>
            </a:r>
            <a:r>
              <a:rPr lang="en-GB" dirty="0"/>
              <a:t>. This is a new feature of </a:t>
            </a:r>
            <a:r>
              <a:rPr lang="en-GB" dirty="0" err="1"/>
              <a:t>GDPR.In</a:t>
            </a:r>
            <a:r>
              <a:rPr lang="en-GB" dirty="0"/>
              <a:t> certain circumstances when personal data either cannot be deleted because the data is required for the purposes of exercising or defending legal claims or where the data subject does not wish to have the data deleted, the PCC may continue to store the data, but the purposes for which the data can be processed are strictly limited. E.g. A marriage certificate is a legal document and a data subject could not request the information is deleted.</a:t>
            </a:r>
            <a:br>
              <a:rPr lang="en-GB" dirty="0"/>
            </a:br>
            <a:r>
              <a:rPr lang="en-GB" dirty="0"/>
              <a:t> </a:t>
            </a:r>
            <a:br>
              <a:rPr lang="en-GB" dirty="0"/>
            </a:br>
            <a:r>
              <a:rPr lang="en-GB" b="1" dirty="0"/>
              <a:t>The right to data portability</a:t>
            </a:r>
            <a:r>
              <a:rPr lang="en-GB" dirty="0"/>
              <a:t>. This is a new feature of GDPR. This permits the data subject to receive a copy of his or her personal data in a commonly used electronic format.  E.g. Microsoft Word</a:t>
            </a:r>
            <a:br>
              <a:rPr lang="en-GB" dirty="0"/>
            </a:br>
            <a:r>
              <a:rPr lang="en-GB" dirty="0"/>
              <a:t> </a:t>
            </a:r>
            <a:br>
              <a:rPr lang="en-GB" dirty="0"/>
            </a:br>
            <a:r>
              <a:rPr lang="en-GB" b="1" dirty="0"/>
              <a:t>The right to object</a:t>
            </a:r>
            <a:r>
              <a:rPr lang="en-GB" dirty="0"/>
              <a:t>. Data subjects have a right to object to processing of their personal data on certain grounds, in addition to the right to object to processing carried out for the purposes of profiling or direct marketing.</a:t>
            </a:r>
            <a:br>
              <a:rPr lang="en-GB" dirty="0"/>
            </a:br>
            <a:r>
              <a:rPr lang="en-GB" dirty="0"/>
              <a:t> </a:t>
            </a:r>
            <a:br>
              <a:rPr lang="en-GB" dirty="0"/>
            </a:br>
            <a:r>
              <a:rPr lang="en-GB" b="1" dirty="0"/>
              <a:t>Rights in relation to automated decision making and profiling</a:t>
            </a:r>
            <a:r>
              <a:rPr lang="en-GB" dirty="0"/>
              <a:t>. Data subjects have the right not to be subject to decisions based solely on automated processing which significantly affect them.  In reality for PCCs automated decisions are unlikely to be an issue but it is important to be aware of this right.</a:t>
            </a:r>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35</a:t>
            </a:fld>
            <a:endParaRPr lang="en-GB"/>
          </a:p>
        </p:txBody>
      </p:sp>
    </p:spTree>
    <p:extLst>
      <p:ext uri="{BB962C8B-B14F-4D97-AF65-F5344CB8AC3E}">
        <p14:creationId xmlns:p14="http://schemas.microsoft.com/office/powerpoint/2010/main" val="8138512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36</a:t>
            </a:fld>
            <a:endParaRPr lang="en-GB"/>
          </a:p>
        </p:txBody>
      </p:sp>
    </p:spTree>
    <p:extLst>
      <p:ext uri="{BB962C8B-B14F-4D97-AF65-F5344CB8AC3E}">
        <p14:creationId xmlns:p14="http://schemas.microsoft.com/office/powerpoint/2010/main" val="447656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9554" eaLnBrk="1" hangingPunct="1">
              <a:defRPr/>
            </a:pPr>
            <a:r>
              <a:rPr lang="en-GB" dirty="0">
                <a:latin typeface="Arial Rounded MT Bold" panose="020F0704030504030204" pitchFamily="34" charset="0"/>
              </a:rPr>
              <a:t>Most notable changes from the DPA</a:t>
            </a:r>
          </a:p>
          <a:p>
            <a:pPr marL="170541" indent="-170541">
              <a:buFont typeface="Arial" panose="020B0604020202020204" pitchFamily="34" charset="0"/>
              <a:buChar char="•"/>
            </a:pPr>
            <a:r>
              <a:rPr lang="en-GB" dirty="0"/>
              <a:t>Consent</a:t>
            </a:r>
          </a:p>
          <a:p>
            <a:pPr marL="170541" indent="-170541">
              <a:buFont typeface="Arial" panose="020B0604020202020204" pitchFamily="34" charset="0"/>
              <a:buChar char="•"/>
            </a:pPr>
            <a:r>
              <a:rPr lang="en-GB" dirty="0"/>
              <a:t>Transparency</a:t>
            </a:r>
          </a:p>
          <a:p>
            <a:pPr marL="170541" indent="-170541">
              <a:buFont typeface="Arial" panose="020B0604020202020204" pitchFamily="34" charset="0"/>
              <a:buChar char="•"/>
            </a:pPr>
            <a:r>
              <a:rPr lang="en-GB" dirty="0"/>
              <a:t>Children and consent</a:t>
            </a:r>
          </a:p>
          <a:p>
            <a:pPr marL="170541" indent="-170541">
              <a:buFont typeface="Arial" panose="020B0604020202020204" pitchFamily="34" charset="0"/>
              <a:buChar char="•"/>
            </a:pPr>
            <a:r>
              <a:rPr lang="en-GB" dirty="0"/>
              <a:t>Regulated data (IP addressees and cookie IDs)</a:t>
            </a:r>
          </a:p>
          <a:p>
            <a:pPr marL="170541" indent="-170541">
              <a:buFont typeface="Arial" panose="020B0604020202020204" pitchFamily="34" charset="0"/>
              <a:buChar char="•"/>
            </a:pPr>
            <a:r>
              <a:rPr lang="en-GB" dirty="0"/>
              <a:t>Data processors</a:t>
            </a:r>
          </a:p>
          <a:p>
            <a:pPr marL="170541" indent="-170541">
              <a:buFont typeface="Arial" panose="020B0604020202020204" pitchFamily="34" charset="0"/>
              <a:buChar char="•"/>
            </a:pPr>
            <a:r>
              <a:rPr lang="en-GB" dirty="0"/>
              <a:t>Accountability</a:t>
            </a:r>
          </a:p>
          <a:p>
            <a:pPr marL="170541" indent="-170541">
              <a:buFont typeface="Arial" panose="020B0604020202020204" pitchFamily="34" charset="0"/>
              <a:buChar char="•"/>
            </a:pPr>
            <a:r>
              <a:rPr lang="en-GB" dirty="0"/>
              <a:t>Enhanced rights for individuals</a:t>
            </a:r>
          </a:p>
          <a:p>
            <a:pPr marL="170541" indent="-170541">
              <a:buFont typeface="Arial" panose="020B0604020202020204" pitchFamily="34" charset="0"/>
              <a:buChar char="•"/>
            </a:pPr>
            <a:r>
              <a:rPr lang="en-GB" dirty="0"/>
              <a:t>Reporting requirements</a:t>
            </a:r>
          </a:p>
          <a:p>
            <a:pPr defTabSz="909554" eaLnBrk="1" hangingPunct="1">
              <a:defRPr/>
            </a:pPr>
            <a:endParaRPr lang="en-GB" dirty="0">
              <a:latin typeface="Arial Rounded MT Bold" panose="020F0704030504030204" pitchFamily="34" charset="0"/>
            </a:endParaRPr>
          </a:p>
          <a:p>
            <a:pPr defTabSz="909554" eaLnBrk="1" hangingPunct="1">
              <a:defRPr/>
            </a:pPr>
            <a:endParaRPr lang="en-GB" dirty="0">
              <a:latin typeface="Arial Rounded MT Bold" panose="020F0704030504030204" pitchFamily="34" charset="0"/>
            </a:endParaRPr>
          </a:p>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4</a:t>
            </a:fld>
            <a:endParaRPr lang="en-GB"/>
          </a:p>
        </p:txBody>
      </p:sp>
    </p:spTree>
    <p:extLst>
      <p:ext uri="{BB962C8B-B14F-4D97-AF65-F5344CB8AC3E}">
        <p14:creationId xmlns:p14="http://schemas.microsoft.com/office/powerpoint/2010/main" val="1764784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5</a:t>
            </a:fld>
            <a:endParaRPr lang="en-GB"/>
          </a:p>
        </p:txBody>
      </p:sp>
    </p:spTree>
    <p:extLst>
      <p:ext uri="{BB962C8B-B14F-4D97-AF65-F5344CB8AC3E}">
        <p14:creationId xmlns:p14="http://schemas.microsoft.com/office/powerpoint/2010/main" val="1790669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6</a:t>
            </a:fld>
            <a:endParaRPr lang="en-GB"/>
          </a:p>
        </p:txBody>
      </p:sp>
    </p:spTree>
    <p:extLst>
      <p:ext uri="{BB962C8B-B14F-4D97-AF65-F5344CB8AC3E}">
        <p14:creationId xmlns:p14="http://schemas.microsoft.com/office/powerpoint/2010/main" val="3706326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7</a:t>
            </a:fld>
            <a:endParaRPr lang="en-GB"/>
          </a:p>
        </p:txBody>
      </p:sp>
    </p:spTree>
    <p:extLst>
      <p:ext uri="{BB962C8B-B14F-4D97-AF65-F5344CB8AC3E}">
        <p14:creationId xmlns:p14="http://schemas.microsoft.com/office/powerpoint/2010/main" val="3389365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B237388-DE9C-4635-A92D-1C95BFC1BA26}" type="slidenum">
              <a:rPr lang="en-GB" smtClean="0"/>
              <a:pPr>
                <a:defRPr/>
              </a:pPr>
              <a:t>8</a:t>
            </a:fld>
            <a:endParaRPr lang="en-GB"/>
          </a:p>
        </p:txBody>
      </p:sp>
    </p:spTree>
    <p:extLst>
      <p:ext uri="{BB962C8B-B14F-4D97-AF65-F5344CB8AC3E}">
        <p14:creationId xmlns:p14="http://schemas.microsoft.com/office/powerpoint/2010/main" val="2083802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9</a:t>
            </a:fld>
            <a:endParaRPr lang="en-GB"/>
          </a:p>
        </p:txBody>
      </p:sp>
    </p:spTree>
    <p:extLst>
      <p:ext uri="{BB962C8B-B14F-4D97-AF65-F5344CB8AC3E}">
        <p14:creationId xmlns:p14="http://schemas.microsoft.com/office/powerpoint/2010/main" val="3868247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95885FE-F6A0-4004-919E-F36E9FB3BB27}"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30DB63C-1DD0-49B1-98DB-11D56B6C86C7}" type="slidenum">
              <a:rPr lang="en-GB"/>
              <a:pPr>
                <a:defRPr/>
              </a:pPr>
              <a:t>‹#›</a:t>
            </a:fld>
            <a:endParaRPr lang="en-GB"/>
          </a:p>
        </p:txBody>
      </p:sp>
    </p:spTree>
    <p:extLst>
      <p:ext uri="{BB962C8B-B14F-4D97-AF65-F5344CB8AC3E}">
        <p14:creationId xmlns:p14="http://schemas.microsoft.com/office/powerpoint/2010/main" val="301294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FFB8C99-9CCE-4D72-9580-E6B39ED8D533}"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B0BA280-1B9F-46F6-81E7-C436FA3B9B46}" type="slidenum">
              <a:rPr lang="en-GB"/>
              <a:pPr>
                <a:defRPr/>
              </a:pPr>
              <a:t>‹#›</a:t>
            </a:fld>
            <a:endParaRPr lang="en-GB"/>
          </a:p>
        </p:txBody>
      </p:sp>
    </p:spTree>
    <p:extLst>
      <p:ext uri="{BB962C8B-B14F-4D97-AF65-F5344CB8AC3E}">
        <p14:creationId xmlns:p14="http://schemas.microsoft.com/office/powerpoint/2010/main" val="243223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B71F332-2750-4635-824D-327DD860E61C}"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1033B18-7DF6-47BF-9D65-FFFBD6724718}" type="slidenum">
              <a:rPr lang="en-GB"/>
              <a:pPr>
                <a:defRPr/>
              </a:pPr>
              <a:t>‹#›</a:t>
            </a:fld>
            <a:endParaRPr lang="en-GB"/>
          </a:p>
        </p:txBody>
      </p:sp>
    </p:spTree>
    <p:extLst>
      <p:ext uri="{BB962C8B-B14F-4D97-AF65-F5344CB8AC3E}">
        <p14:creationId xmlns:p14="http://schemas.microsoft.com/office/powerpoint/2010/main" val="1035740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EC8A3068-2C7D-46D9-B568-EB9B8EEE5BE6}" type="datetimeFigureOut">
              <a:rPr lang="en-GB"/>
              <a:pPr>
                <a:defRPr/>
              </a:pPr>
              <a:t>23/04/2018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026FF20-DDE2-4DC2-BF73-121A4E2A0EC7}" type="slidenum">
              <a:rPr lang="en-GB"/>
              <a:pPr>
                <a:defRPr/>
              </a:pPr>
              <a:t>‹#›</a:t>
            </a:fld>
            <a:endParaRPr lang="en-GB"/>
          </a:p>
        </p:txBody>
      </p:sp>
    </p:spTree>
    <p:extLst>
      <p:ext uri="{BB962C8B-B14F-4D97-AF65-F5344CB8AC3E}">
        <p14:creationId xmlns:p14="http://schemas.microsoft.com/office/powerpoint/2010/main" val="1922389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EA11B6A-284C-40DB-81B1-16D4D49B8923}"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E28244A-A974-421A-A3C3-76DA5668C5B6}" type="slidenum">
              <a:rPr lang="en-GB"/>
              <a:pPr>
                <a:defRPr/>
              </a:pPr>
              <a:t>‹#›</a:t>
            </a:fld>
            <a:endParaRPr lang="en-GB"/>
          </a:p>
        </p:txBody>
      </p:sp>
    </p:spTree>
    <p:extLst>
      <p:ext uri="{BB962C8B-B14F-4D97-AF65-F5344CB8AC3E}">
        <p14:creationId xmlns:p14="http://schemas.microsoft.com/office/powerpoint/2010/main" val="3477217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D19DF46-A9F1-4C9F-BE16-475F487295E9}"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A414713-C00F-4B96-8DEC-FF338FF77EA9}" type="slidenum">
              <a:rPr lang="en-GB"/>
              <a:pPr>
                <a:defRPr/>
              </a:pPr>
              <a:t>‹#›</a:t>
            </a:fld>
            <a:endParaRPr lang="en-GB"/>
          </a:p>
        </p:txBody>
      </p:sp>
    </p:spTree>
    <p:extLst>
      <p:ext uri="{BB962C8B-B14F-4D97-AF65-F5344CB8AC3E}">
        <p14:creationId xmlns:p14="http://schemas.microsoft.com/office/powerpoint/2010/main" val="72411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AE56B90-3CEC-4C3B-8AC4-5ED432A80B3A}"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8253E05-2FBD-4FBD-BAB4-681E85B185BC}" type="slidenum">
              <a:rPr lang="en-GB"/>
              <a:pPr>
                <a:defRPr/>
              </a:pPr>
              <a:t>‹#›</a:t>
            </a:fld>
            <a:endParaRPr lang="en-GB"/>
          </a:p>
        </p:txBody>
      </p:sp>
    </p:spTree>
    <p:extLst>
      <p:ext uri="{BB962C8B-B14F-4D97-AF65-F5344CB8AC3E}">
        <p14:creationId xmlns:p14="http://schemas.microsoft.com/office/powerpoint/2010/main" val="3525714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FE4D8F5B-A24F-40C4-A4B9-98261B795009}" type="datetimeFigureOut">
              <a:rPr lang="en-GB"/>
              <a:pPr>
                <a:defRPr/>
              </a:pPr>
              <a:t>23/04/2018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AC9B686-E77F-4844-B7C0-7F28229BA8B4}" type="slidenum">
              <a:rPr lang="en-GB"/>
              <a:pPr>
                <a:defRPr/>
              </a:pPr>
              <a:t>‹#›</a:t>
            </a:fld>
            <a:endParaRPr lang="en-GB"/>
          </a:p>
        </p:txBody>
      </p:sp>
    </p:spTree>
    <p:extLst>
      <p:ext uri="{BB962C8B-B14F-4D97-AF65-F5344CB8AC3E}">
        <p14:creationId xmlns:p14="http://schemas.microsoft.com/office/powerpoint/2010/main" val="1709225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DA0BB34B-8F98-4B18-8430-2BCA7DDFE333}" type="datetimeFigureOut">
              <a:rPr lang="en-GB"/>
              <a:pPr>
                <a:defRPr/>
              </a:pPr>
              <a:t>23/04/2018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04EFB73-7E43-4B47-8FA3-305F636B1FFE}" type="slidenum">
              <a:rPr lang="en-GB"/>
              <a:pPr>
                <a:defRPr/>
              </a:pPr>
              <a:t>‹#›</a:t>
            </a:fld>
            <a:endParaRPr lang="en-GB"/>
          </a:p>
        </p:txBody>
      </p:sp>
    </p:spTree>
    <p:extLst>
      <p:ext uri="{BB962C8B-B14F-4D97-AF65-F5344CB8AC3E}">
        <p14:creationId xmlns:p14="http://schemas.microsoft.com/office/powerpoint/2010/main" val="2108015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6C85B65-6C1F-426F-A2ED-6A7C1D57D050}" type="datetimeFigureOut">
              <a:rPr lang="en-GB"/>
              <a:pPr>
                <a:defRPr/>
              </a:pPr>
              <a:t>23/04/2018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B998069-B22A-4F3E-9C36-3A5F0A7A1F43}" type="slidenum">
              <a:rPr lang="en-GB"/>
              <a:pPr>
                <a:defRPr/>
              </a:pPr>
              <a:t>‹#›</a:t>
            </a:fld>
            <a:endParaRPr lang="en-GB"/>
          </a:p>
        </p:txBody>
      </p:sp>
    </p:spTree>
    <p:extLst>
      <p:ext uri="{BB962C8B-B14F-4D97-AF65-F5344CB8AC3E}">
        <p14:creationId xmlns:p14="http://schemas.microsoft.com/office/powerpoint/2010/main" val="260637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632878-E3DF-4465-8EE6-B657E3B42EE2}" type="datetimeFigureOut">
              <a:rPr lang="en-GB"/>
              <a:pPr>
                <a:defRPr/>
              </a:pPr>
              <a:t>23/04/2018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A61464A5-890D-425D-89FE-9702281D9F73}" type="slidenum">
              <a:rPr lang="en-GB"/>
              <a:pPr>
                <a:defRPr/>
              </a:pPr>
              <a:t>‹#›</a:t>
            </a:fld>
            <a:endParaRPr lang="en-GB"/>
          </a:p>
        </p:txBody>
      </p:sp>
    </p:spTree>
    <p:extLst>
      <p:ext uri="{BB962C8B-B14F-4D97-AF65-F5344CB8AC3E}">
        <p14:creationId xmlns:p14="http://schemas.microsoft.com/office/powerpoint/2010/main" val="307313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53D52FC-3896-43C5-9573-2327A6AE2615}"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6C2D166-0FE6-4351-BEA8-6955CE14D578}" type="slidenum">
              <a:rPr lang="en-GB"/>
              <a:pPr>
                <a:defRPr/>
              </a:pPr>
              <a:t>‹#›</a:t>
            </a:fld>
            <a:endParaRPr lang="en-GB"/>
          </a:p>
        </p:txBody>
      </p:sp>
    </p:spTree>
    <p:extLst>
      <p:ext uri="{BB962C8B-B14F-4D97-AF65-F5344CB8AC3E}">
        <p14:creationId xmlns:p14="http://schemas.microsoft.com/office/powerpoint/2010/main" val="2703803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B814215-25B2-4AB2-A949-792EC2F288ED}" type="datetimeFigureOut">
              <a:rPr lang="en-GB"/>
              <a:pPr>
                <a:defRPr/>
              </a:pPr>
              <a:t>23/04/2018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18CDB12-F908-4D8A-98FD-CF201AF13526}" type="slidenum">
              <a:rPr lang="en-GB"/>
              <a:pPr>
                <a:defRPr/>
              </a:pPr>
              <a:t>‹#›</a:t>
            </a:fld>
            <a:endParaRPr lang="en-GB"/>
          </a:p>
        </p:txBody>
      </p:sp>
    </p:spTree>
    <p:extLst>
      <p:ext uri="{BB962C8B-B14F-4D97-AF65-F5344CB8AC3E}">
        <p14:creationId xmlns:p14="http://schemas.microsoft.com/office/powerpoint/2010/main" val="3236696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1C86343-D545-4450-B25C-3108E1962E35}" type="datetimeFigureOut">
              <a:rPr lang="en-GB"/>
              <a:pPr>
                <a:defRPr/>
              </a:pPr>
              <a:t>23/04/2018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3DE4AE1-ECAC-41A2-BE55-D5B7916766E4}" type="slidenum">
              <a:rPr lang="en-GB"/>
              <a:pPr>
                <a:defRPr/>
              </a:pPr>
              <a:t>‹#›</a:t>
            </a:fld>
            <a:endParaRPr lang="en-GB"/>
          </a:p>
        </p:txBody>
      </p:sp>
    </p:spTree>
    <p:extLst>
      <p:ext uri="{BB962C8B-B14F-4D97-AF65-F5344CB8AC3E}">
        <p14:creationId xmlns:p14="http://schemas.microsoft.com/office/powerpoint/2010/main" val="51103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A1961F4-DD0A-4AF0-AFAE-AFA9F27E3D3A}"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6AC5D1E-DA92-4C4E-B5FC-B2B916CBCF12}" type="slidenum">
              <a:rPr lang="en-GB"/>
              <a:pPr>
                <a:defRPr/>
              </a:pPr>
              <a:t>‹#›</a:t>
            </a:fld>
            <a:endParaRPr lang="en-GB"/>
          </a:p>
        </p:txBody>
      </p:sp>
    </p:spTree>
    <p:extLst>
      <p:ext uri="{BB962C8B-B14F-4D97-AF65-F5344CB8AC3E}">
        <p14:creationId xmlns:p14="http://schemas.microsoft.com/office/powerpoint/2010/main" val="39933115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1EE9DCF-810D-409D-8E35-06FB97B84DBA}"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FA7BA18-D1A9-4F30-BD55-BD52E0518F77}" type="slidenum">
              <a:rPr lang="en-GB"/>
              <a:pPr>
                <a:defRPr/>
              </a:pPr>
              <a:t>‹#›</a:t>
            </a:fld>
            <a:endParaRPr lang="en-GB"/>
          </a:p>
        </p:txBody>
      </p:sp>
    </p:spTree>
    <p:extLst>
      <p:ext uri="{BB962C8B-B14F-4D97-AF65-F5344CB8AC3E}">
        <p14:creationId xmlns:p14="http://schemas.microsoft.com/office/powerpoint/2010/main" val="3882391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607ECA0-CAE0-46BE-8BDA-3D441C7D6DCC}" type="datetimeFigureOut">
              <a:rPr lang="en-GB"/>
              <a:pPr>
                <a:defRPr/>
              </a:pPr>
              <a:t>23/04/2018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3075F7F-1CA9-453A-8B44-AD8095F80A46}" type="slidenum">
              <a:rPr lang="en-GB"/>
              <a:pPr>
                <a:defRPr/>
              </a:pPr>
              <a:t>‹#›</a:t>
            </a:fld>
            <a:endParaRPr lang="en-GB"/>
          </a:p>
        </p:txBody>
      </p:sp>
    </p:spTree>
    <p:extLst>
      <p:ext uri="{BB962C8B-B14F-4D97-AF65-F5344CB8AC3E}">
        <p14:creationId xmlns:p14="http://schemas.microsoft.com/office/powerpoint/2010/main" val="3500885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93500F03-0387-4E9E-96D7-04E6257B6812}" type="datetimeFigureOut">
              <a:rPr lang="en-GB"/>
              <a:pPr>
                <a:defRPr/>
              </a:pPr>
              <a:t>23/04/2018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77C34DF-9EDD-47F2-B483-26304B0EA641}" type="slidenum">
              <a:rPr lang="en-GB"/>
              <a:pPr>
                <a:defRPr/>
              </a:pPr>
              <a:t>‹#›</a:t>
            </a:fld>
            <a:endParaRPr lang="en-GB"/>
          </a:p>
        </p:txBody>
      </p:sp>
    </p:spTree>
    <p:extLst>
      <p:ext uri="{BB962C8B-B14F-4D97-AF65-F5344CB8AC3E}">
        <p14:creationId xmlns:p14="http://schemas.microsoft.com/office/powerpoint/2010/main" val="217641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9C707C66-9F98-4ABE-B89B-9C8FF7BAE3D9}" type="datetimeFigureOut">
              <a:rPr lang="en-GB"/>
              <a:pPr>
                <a:defRPr/>
              </a:pPr>
              <a:t>23/04/2018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47F4538-EEE6-449C-9603-63B883D45965}" type="slidenum">
              <a:rPr lang="en-GB"/>
              <a:pPr>
                <a:defRPr/>
              </a:pPr>
              <a:t>‹#›</a:t>
            </a:fld>
            <a:endParaRPr lang="en-GB"/>
          </a:p>
        </p:txBody>
      </p:sp>
    </p:spTree>
    <p:extLst>
      <p:ext uri="{BB962C8B-B14F-4D97-AF65-F5344CB8AC3E}">
        <p14:creationId xmlns:p14="http://schemas.microsoft.com/office/powerpoint/2010/main" val="254799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5199B284-E011-47D8-860C-E7E52F17F4CD}" type="datetimeFigureOut">
              <a:rPr lang="en-GB"/>
              <a:pPr>
                <a:defRPr/>
              </a:pPr>
              <a:t>23/04/2018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86A99D36-5F3D-429D-8DA3-35A0F6A9573A}" type="slidenum">
              <a:rPr lang="en-GB"/>
              <a:pPr>
                <a:defRPr/>
              </a:pPr>
              <a:t>‹#›</a:t>
            </a:fld>
            <a:endParaRPr lang="en-GB"/>
          </a:p>
        </p:txBody>
      </p:sp>
    </p:spTree>
    <p:extLst>
      <p:ext uri="{BB962C8B-B14F-4D97-AF65-F5344CB8AC3E}">
        <p14:creationId xmlns:p14="http://schemas.microsoft.com/office/powerpoint/2010/main" val="208707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D20C791-9ADF-4BC5-9F7B-9A92973469C1}" type="datetimeFigureOut">
              <a:rPr lang="en-GB"/>
              <a:pPr>
                <a:defRPr/>
              </a:pPr>
              <a:t>23/04/2018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DF2C94A-53A2-4CC3-A1C4-B7CF2DAFFB63}" type="slidenum">
              <a:rPr lang="en-GB"/>
              <a:pPr>
                <a:defRPr/>
              </a:pPr>
              <a:t>‹#›</a:t>
            </a:fld>
            <a:endParaRPr lang="en-GB"/>
          </a:p>
        </p:txBody>
      </p:sp>
    </p:spTree>
    <p:extLst>
      <p:ext uri="{BB962C8B-B14F-4D97-AF65-F5344CB8AC3E}">
        <p14:creationId xmlns:p14="http://schemas.microsoft.com/office/powerpoint/2010/main" val="270423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D349A7-5307-4EA3-8AB0-A59B1FDCC586}" type="datetimeFigureOut">
              <a:rPr lang="en-GB"/>
              <a:pPr>
                <a:defRPr/>
              </a:pPr>
              <a:t>23/04/2018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5E02CB7-BED5-47F3-AC39-B1D70B8D78BB}" type="slidenum">
              <a:rPr lang="en-GB"/>
              <a:pPr>
                <a:defRPr/>
              </a:pPr>
              <a:t>‹#›</a:t>
            </a:fld>
            <a:endParaRPr lang="en-GB"/>
          </a:p>
        </p:txBody>
      </p:sp>
    </p:spTree>
    <p:extLst>
      <p:ext uri="{BB962C8B-B14F-4D97-AF65-F5344CB8AC3E}">
        <p14:creationId xmlns:p14="http://schemas.microsoft.com/office/powerpoint/2010/main" val="1275319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329F12D-91F0-4ED1-ACA4-F794F69D3C57}" type="datetimeFigureOut">
              <a:rPr lang="en-GB"/>
              <a:pPr>
                <a:defRPr/>
              </a:pPr>
              <a:t>23/04/2018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EDCAAC6-0A01-447B-903D-4F4C3F3EA69D}" type="slidenum">
              <a:rPr lang="en-GB"/>
              <a:pPr>
                <a:defRPr/>
              </a:pPr>
              <a:t>‹#›</a:t>
            </a:fld>
            <a:endParaRPr lang="en-GB"/>
          </a:p>
        </p:txBody>
      </p:sp>
    </p:spTree>
    <p:extLst>
      <p:ext uri="{BB962C8B-B14F-4D97-AF65-F5344CB8AC3E}">
        <p14:creationId xmlns:p14="http://schemas.microsoft.com/office/powerpoint/2010/main" val="407053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FCB2422-DC6E-4A58-8EF0-BCB8729C330D}" type="datetimeFigureOut">
              <a:rPr lang="en-GB"/>
              <a:pPr>
                <a:defRPr/>
              </a:pPr>
              <a:t>23/04/2018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CF8A23D-395B-48F5-8BF9-0D477C325FA8}" type="slidenum">
              <a:rPr lang="en-GB"/>
              <a:pPr>
                <a:defRPr/>
              </a:pPr>
              <a:t>‹#›</a:t>
            </a:fld>
            <a:endParaRPr lang="en-GB"/>
          </a:p>
        </p:txBody>
      </p:sp>
      <p:pic>
        <p:nvPicPr>
          <p:cNvPr id="7" name="Picture 6">
            <a:extLst>
              <a:ext uri="{FF2B5EF4-FFF2-40B4-BE49-F238E27FC236}">
                <a16:creationId xmlns:a16="http://schemas.microsoft.com/office/drawing/2014/main" id="{4B052A27-4ED6-4FC7-BE0F-544FD5CE4F24}"/>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28095" y="86410"/>
            <a:ext cx="2855162" cy="942730"/>
          </a:xfrm>
          <a:prstGeom prst="rect">
            <a:avLst/>
          </a:prstGeom>
        </p:spPr>
      </p:pic>
      <p:pic>
        <p:nvPicPr>
          <p:cNvPr id="8" name="Picture 7">
            <a:extLst>
              <a:ext uri="{FF2B5EF4-FFF2-40B4-BE49-F238E27FC236}">
                <a16:creationId xmlns:a16="http://schemas.microsoft.com/office/drawing/2014/main" id="{7D7D8DE1-E8B5-4127-9C74-BE34B22ACDAA}"/>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70282" y="6286265"/>
            <a:ext cx="8236149" cy="444129"/>
          </a:xfrm>
          <a:prstGeom prst="rect">
            <a:avLst/>
          </a:prstGeom>
        </p:spPr>
      </p:pic>
      <p:pic>
        <p:nvPicPr>
          <p:cNvPr id="9" name="Picture 8">
            <a:extLst>
              <a:ext uri="{FF2B5EF4-FFF2-40B4-BE49-F238E27FC236}">
                <a16:creationId xmlns:a16="http://schemas.microsoft.com/office/drawing/2014/main" id="{FBC7DCCB-6331-4DA4-AD10-1ED115CE41DF}"/>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563888" y="149694"/>
            <a:ext cx="2664296" cy="945237"/>
          </a:xfrm>
          <a:prstGeom prst="rect">
            <a:avLst/>
          </a:prstGeom>
        </p:spPr>
      </p:pic>
      <p:pic>
        <p:nvPicPr>
          <p:cNvPr id="11" name="Picture 10">
            <a:extLst>
              <a:ext uri="{FF2B5EF4-FFF2-40B4-BE49-F238E27FC236}">
                <a16:creationId xmlns:a16="http://schemas.microsoft.com/office/drawing/2014/main" id="{CD11EBE4-C34B-4A8D-A2E7-4FD91CC760E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950247" y="149694"/>
            <a:ext cx="1656184" cy="813252"/>
          </a:xfrm>
          <a:prstGeom prst="rect">
            <a:avLst/>
          </a:prstGeom>
        </p:spPr>
      </p:pic>
    </p:spTree>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EF311F2-9395-4D77-8DB0-236809E67BF1}" type="datetimeFigureOut">
              <a:rPr lang="en-GB"/>
              <a:pPr>
                <a:defRPr/>
              </a:pPr>
              <a:t>23/04/2018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5BF8324-3FC0-4AE0-9D99-A248E0AC02B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rishresources.org.uk/pccs"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0259AE-73E4-441E-BCB7-9926E4C08C97}"/>
              </a:ext>
            </a:extLst>
          </p:cNvPr>
          <p:cNvSpPr txBox="1"/>
          <p:nvPr/>
        </p:nvSpPr>
        <p:spPr>
          <a:xfrm>
            <a:off x="1403648" y="1916832"/>
            <a:ext cx="6120680" cy="1569660"/>
          </a:xfrm>
          <a:prstGeom prst="rect">
            <a:avLst/>
          </a:prstGeom>
          <a:noFill/>
        </p:spPr>
        <p:txBody>
          <a:bodyPr wrap="square" rtlCol="0">
            <a:spAutoFit/>
          </a:bodyPr>
          <a:lstStyle/>
          <a:p>
            <a:pPr algn="ctr"/>
            <a:r>
              <a:rPr lang="en-GB" sz="4800" b="1" dirty="0">
                <a:latin typeface="+mn-lt"/>
              </a:rPr>
              <a:t>General Data Protection Regulations</a:t>
            </a:r>
          </a:p>
        </p:txBody>
      </p:sp>
    </p:spTree>
    <p:extLst>
      <p:ext uri="{BB962C8B-B14F-4D97-AF65-F5344CB8AC3E}">
        <p14:creationId xmlns:p14="http://schemas.microsoft.com/office/powerpoint/2010/main" val="1217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D1FD66-8876-49D5-B800-4604873D7A78}"/>
              </a:ext>
            </a:extLst>
          </p:cNvPr>
          <p:cNvSpPr>
            <a:spLocks noGrp="1"/>
          </p:cNvSpPr>
          <p:nvPr>
            <p:ph idx="1"/>
          </p:nvPr>
        </p:nvSpPr>
        <p:spPr/>
        <p:txBody>
          <a:bodyPr/>
          <a:lstStyle/>
          <a:p>
            <a:pPr marL="0" indent="0" algn="ctr">
              <a:buNone/>
            </a:pPr>
            <a:endParaRPr lang="en-GB" sz="4000" b="1" dirty="0"/>
          </a:p>
          <a:p>
            <a:pPr marL="0" indent="0" algn="ctr">
              <a:buNone/>
            </a:pPr>
            <a:endParaRPr lang="en-GB" sz="4000" b="1" dirty="0"/>
          </a:p>
          <a:p>
            <a:pPr marL="0" indent="0" algn="ctr">
              <a:buNone/>
            </a:pPr>
            <a:r>
              <a:rPr lang="en-GB" sz="4000" b="1" dirty="0"/>
              <a:t>Here are 8 key steps for PCCs to take.</a:t>
            </a:r>
            <a:br>
              <a:rPr lang="en-GB" sz="4000" b="1" dirty="0"/>
            </a:br>
            <a:br>
              <a:rPr lang="en-GB" b="1" dirty="0"/>
            </a:br>
            <a:br>
              <a:rPr lang="en-GB" dirty="0"/>
            </a:br>
            <a:endParaRPr lang="en-GB" dirty="0"/>
          </a:p>
        </p:txBody>
      </p:sp>
    </p:spTree>
    <p:extLst>
      <p:ext uri="{BB962C8B-B14F-4D97-AF65-F5344CB8AC3E}">
        <p14:creationId xmlns:p14="http://schemas.microsoft.com/office/powerpoint/2010/main" val="1111083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5FEE36-509D-4F0B-9E2D-1053FB4E4AA2}"/>
              </a:ext>
            </a:extLst>
          </p:cNvPr>
          <p:cNvSpPr>
            <a:spLocks noGrp="1"/>
          </p:cNvSpPr>
          <p:nvPr>
            <p:ph idx="1"/>
          </p:nvPr>
        </p:nvSpPr>
        <p:spPr/>
        <p:txBody>
          <a:bodyPr/>
          <a:lstStyle/>
          <a:p>
            <a:pPr marL="0" indent="0">
              <a:buNone/>
            </a:pPr>
            <a:r>
              <a:rPr lang="en-GB" b="1" dirty="0"/>
              <a:t>1.Review all the personal data held.</a:t>
            </a:r>
          </a:p>
          <a:p>
            <a:r>
              <a:rPr lang="en-GB" dirty="0"/>
              <a:t>What data do you hold?</a:t>
            </a:r>
          </a:p>
          <a:p>
            <a:r>
              <a:rPr lang="en-GB" dirty="0"/>
              <a:t>Why do you hold it?</a:t>
            </a:r>
          </a:p>
          <a:p>
            <a:r>
              <a:rPr lang="en-GB" dirty="0"/>
              <a:t>Who has access to the data?</a:t>
            </a:r>
          </a:p>
          <a:p>
            <a:r>
              <a:rPr lang="en-GB" dirty="0"/>
              <a:t>How is the data secured?</a:t>
            </a:r>
          </a:p>
          <a:p>
            <a:pPr marL="0" indent="0">
              <a:buNone/>
            </a:pPr>
            <a:br>
              <a:rPr lang="en-GB" dirty="0"/>
            </a:br>
            <a:endParaRPr lang="en-GB" dirty="0"/>
          </a:p>
          <a:p>
            <a:endParaRPr lang="en-GB" dirty="0"/>
          </a:p>
        </p:txBody>
      </p:sp>
    </p:spTree>
    <p:extLst>
      <p:ext uri="{BB962C8B-B14F-4D97-AF65-F5344CB8AC3E}">
        <p14:creationId xmlns:p14="http://schemas.microsoft.com/office/powerpoint/2010/main" val="380280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4BE35C-F8B7-4644-BD33-04F376D908D0}"/>
              </a:ext>
            </a:extLst>
          </p:cNvPr>
          <p:cNvSpPr>
            <a:spLocks noGrp="1"/>
          </p:cNvSpPr>
          <p:nvPr>
            <p:ph idx="1"/>
          </p:nvPr>
        </p:nvSpPr>
        <p:spPr/>
        <p:txBody>
          <a:bodyPr>
            <a:normAutofit fontScale="92500" lnSpcReduction="10000"/>
          </a:bodyPr>
          <a:lstStyle/>
          <a:p>
            <a:pPr marL="0" indent="0">
              <a:buNone/>
            </a:pPr>
            <a:r>
              <a:rPr lang="en-GB" sz="4200" b="1" dirty="0"/>
              <a:t>2. Review what policies and guidance you already have in place?</a:t>
            </a:r>
          </a:p>
          <a:p>
            <a:r>
              <a:rPr lang="en-GB" dirty="0"/>
              <a:t>A clear policy for the retention of data is essential </a:t>
            </a:r>
          </a:p>
          <a:p>
            <a:r>
              <a:rPr lang="en-GB" dirty="0"/>
              <a:t>personal data must be erased, without delay when:</a:t>
            </a:r>
          </a:p>
          <a:p>
            <a:pPr lvl="1"/>
            <a:r>
              <a:rPr lang="en-GB" dirty="0"/>
              <a:t>it is no longer necessary for purpose</a:t>
            </a:r>
          </a:p>
          <a:p>
            <a:pPr lvl="1"/>
            <a:r>
              <a:rPr lang="en-GB" dirty="0"/>
              <a:t>the data subject withdraws consent</a:t>
            </a:r>
          </a:p>
          <a:p>
            <a:pPr lvl="1"/>
            <a:r>
              <a:rPr lang="en-GB" dirty="0"/>
              <a:t>there is no longer any legal grounds to hold or process that data</a:t>
            </a:r>
          </a:p>
        </p:txBody>
      </p:sp>
    </p:spTree>
    <p:extLst>
      <p:ext uri="{BB962C8B-B14F-4D97-AF65-F5344CB8AC3E}">
        <p14:creationId xmlns:p14="http://schemas.microsoft.com/office/powerpoint/2010/main" val="242005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FB8410-9085-4309-B1AA-A39AD0627FD2}"/>
              </a:ext>
            </a:extLst>
          </p:cNvPr>
          <p:cNvSpPr>
            <a:spLocks noGrp="1"/>
          </p:cNvSpPr>
          <p:nvPr>
            <p:ph idx="1"/>
          </p:nvPr>
        </p:nvSpPr>
        <p:spPr/>
        <p:txBody>
          <a:bodyPr>
            <a:normAutofit fontScale="92500" lnSpcReduction="10000"/>
          </a:bodyPr>
          <a:lstStyle/>
          <a:p>
            <a:r>
              <a:rPr lang="en-GB" dirty="0"/>
              <a:t>Data cannot be kept indefinitely and PCCs must remove data, when asked by the data subject. </a:t>
            </a:r>
          </a:p>
          <a:p>
            <a:r>
              <a:rPr lang="en-GB" dirty="0"/>
              <a:t>Exceptions to this removal request</a:t>
            </a:r>
          </a:p>
          <a:p>
            <a:pPr lvl="1"/>
            <a:r>
              <a:rPr lang="en-GB" dirty="0"/>
              <a:t>For vital interests or public interest</a:t>
            </a:r>
          </a:p>
          <a:p>
            <a:pPr lvl="1"/>
            <a:r>
              <a:rPr lang="en-GB" dirty="0"/>
              <a:t>Archiving in relation to public interest, scientific/historic and statistical research</a:t>
            </a:r>
          </a:p>
          <a:p>
            <a:pPr lvl="1"/>
            <a:r>
              <a:rPr lang="en-GB" dirty="0"/>
              <a:t>Exercise of legal claims</a:t>
            </a:r>
          </a:p>
          <a:p>
            <a:r>
              <a:rPr lang="en-GB" dirty="0"/>
              <a:t>Do the policies need to be amended to comply with GDPR?</a:t>
            </a:r>
            <a:br>
              <a:rPr lang="en-GB" dirty="0"/>
            </a:br>
            <a:endParaRPr lang="en-GB" dirty="0"/>
          </a:p>
          <a:p>
            <a:endParaRPr lang="en-GB" dirty="0"/>
          </a:p>
        </p:txBody>
      </p:sp>
    </p:spTree>
    <p:extLst>
      <p:ext uri="{BB962C8B-B14F-4D97-AF65-F5344CB8AC3E}">
        <p14:creationId xmlns:p14="http://schemas.microsoft.com/office/powerpoint/2010/main" val="1720085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F1078E-A23A-4BDF-8B16-69073CE24C9A}"/>
              </a:ext>
            </a:extLst>
          </p:cNvPr>
          <p:cNvSpPr>
            <a:spLocks noGrp="1"/>
          </p:cNvSpPr>
          <p:nvPr>
            <p:ph idx="1"/>
          </p:nvPr>
        </p:nvSpPr>
        <p:spPr/>
        <p:txBody>
          <a:bodyPr>
            <a:normAutofit fontScale="77500" lnSpcReduction="20000"/>
          </a:bodyPr>
          <a:lstStyle/>
          <a:p>
            <a:pPr marL="0" indent="0">
              <a:buNone/>
            </a:pPr>
            <a:r>
              <a:rPr lang="en-GB" sz="5100" b="1" dirty="0"/>
              <a:t>3</a:t>
            </a:r>
            <a:r>
              <a:rPr lang="en-GB" sz="7300" b="1" dirty="0"/>
              <a:t>.</a:t>
            </a:r>
            <a:r>
              <a:rPr lang="en-GB" sz="5100" b="1" dirty="0"/>
              <a:t>Review where your data is held?</a:t>
            </a:r>
          </a:p>
          <a:p>
            <a:pPr marL="0" indent="0">
              <a:buNone/>
            </a:pPr>
            <a:r>
              <a:rPr lang="en-GB" dirty="0"/>
              <a:t>Think about where your data is held and its security.</a:t>
            </a:r>
          </a:p>
          <a:p>
            <a:r>
              <a:rPr lang="en-GB" dirty="0"/>
              <a:t>Does it reside with 3</a:t>
            </a:r>
            <a:r>
              <a:rPr lang="en-GB" baseline="30000" dirty="0"/>
              <a:t>rd</a:t>
            </a:r>
            <a:r>
              <a:rPr lang="en-GB" dirty="0"/>
              <a:t> parties on IT systems such as cloud suppliers, church members homes etc.?</a:t>
            </a:r>
          </a:p>
          <a:p>
            <a:r>
              <a:rPr lang="en-GB" dirty="0"/>
              <a:t>Of the data you hold about data subjects are these records electronic or paper based?</a:t>
            </a:r>
          </a:p>
          <a:p>
            <a:r>
              <a:rPr lang="en-GB" dirty="0"/>
              <a:t>How are the IT or paper system protected? (Passwords, encryption, lockable drawers, safes).</a:t>
            </a:r>
          </a:p>
          <a:p>
            <a:r>
              <a:rPr lang="en-GB" dirty="0"/>
              <a:t>Who needs authorised access to this data and information?</a:t>
            </a:r>
            <a:br>
              <a:rPr lang="en-GB" dirty="0"/>
            </a:br>
            <a:r>
              <a:rPr lang="en-GB" dirty="0"/>
              <a:t> </a:t>
            </a:r>
            <a:br>
              <a:rPr lang="en-GB" dirty="0"/>
            </a:br>
            <a:endParaRPr lang="en-GB" dirty="0"/>
          </a:p>
        </p:txBody>
      </p:sp>
    </p:spTree>
    <p:extLst>
      <p:ext uri="{BB962C8B-B14F-4D97-AF65-F5344CB8AC3E}">
        <p14:creationId xmlns:p14="http://schemas.microsoft.com/office/powerpoint/2010/main" val="3197967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36F87D-161B-4D16-838B-497B03EF7171}"/>
              </a:ext>
            </a:extLst>
          </p:cNvPr>
          <p:cNvSpPr>
            <a:spLocks noGrp="1"/>
          </p:cNvSpPr>
          <p:nvPr>
            <p:ph idx="1"/>
          </p:nvPr>
        </p:nvSpPr>
        <p:spPr>
          <a:xfrm>
            <a:off x="395536" y="1124744"/>
            <a:ext cx="8291264" cy="5001419"/>
          </a:xfrm>
        </p:spPr>
        <p:txBody>
          <a:bodyPr>
            <a:normAutofit fontScale="92500" lnSpcReduction="20000"/>
          </a:bodyPr>
          <a:lstStyle/>
          <a:p>
            <a:r>
              <a:rPr lang="en-GB" dirty="0"/>
              <a:t>Any systems used to store or process data need to consider security as part of their implementation. </a:t>
            </a:r>
          </a:p>
          <a:p>
            <a:r>
              <a:rPr lang="en-GB" dirty="0"/>
              <a:t>You should only collect the data you need and keep it only as long as needed in order to fulfil an agreed purpose and then delete it.</a:t>
            </a:r>
          </a:p>
          <a:p>
            <a:r>
              <a:rPr lang="en-GB" dirty="0"/>
              <a:t>This means PCCs need to think very carefully about what data they have on people, where it is and who has access to it. </a:t>
            </a:r>
          </a:p>
          <a:p>
            <a:r>
              <a:rPr lang="en-GB" dirty="0"/>
              <a:t>This will include the technology used and security in place. For example, data encryption would be one way in which computer data held can be secured.</a:t>
            </a:r>
          </a:p>
        </p:txBody>
      </p:sp>
    </p:spTree>
    <p:extLst>
      <p:ext uri="{BB962C8B-B14F-4D97-AF65-F5344CB8AC3E}">
        <p14:creationId xmlns:p14="http://schemas.microsoft.com/office/powerpoint/2010/main" val="3682491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B9655-F76B-45C3-98D2-2C878819FF42}"/>
              </a:ext>
            </a:extLst>
          </p:cNvPr>
          <p:cNvSpPr>
            <a:spLocks noGrp="1"/>
          </p:cNvSpPr>
          <p:nvPr>
            <p:ph type="title"/>
          </p:nvPr>
        </p:nvSpPr>
        <p:spPr>
          <a:xfrm>
            <a:off x="454562" y="1331640"/>
            <a:ext cx="8229600" cy="648072"/>
          </a:xfrm>
        </p:spPr>
        <p:txBody>
          <a:bodyPr/>
          <a:lstStyle/>
          <a:p>
            <a:pPr algn="l"/>
            <a:r>
              <a:rPr lang="en-GB" sz="2800" b="1" dirty="0">
                <a:latin typeface="+mn-lt"/>
              </a:rPr>
              <a:t>4. Understand Legitimate Interest</a:t>
            </a:r>
          </a:p>
        </p:txBody>
      </p:sp>
      <p:sp>
        <p:nvSpPr>
          <p:cNvPr id="3" name="Content Placeholder 2">
            <a:extLst>
              <a:ext uri="{FF2B5EF4-FFF2-40B4-BE49-F238E27FC236}">
                <a16:creationId xmlns:a16="http://schemas.microsoft.com/office/drawing/2014/main" id="{20F26639-2B6C-41E3-BE87-76E53E34A067}"/>
              </a:ext>
            </a:extLst>
          </p:cNvPr>
          <p:cNvSpPr>
            <a:spLocks noGrp="1"/>
          </p:cNvSpPr>
          <p:nvPr>
            <p:ph idx="1"/>
          </p:nvPr>
        </p:nvSpPr>
        <p:spPr>
          <a:xfrm>
            <a:off x="454562" y="1979712"/>
            <a:ext cx="8229600" cy="4525963"/>
          </a:xfrm>
        </p:spPr>
        <p:txBody>
          <a:bodyPr/>
          <a:lstStyle/>
          <a:p>
            <a:r>
              <a:rPr lang="en-GB" sz="2400" dirty="0"/>
              <a:t>You can process personal data without consent if you have a </a:t>
            </a:r>
            <a:r>
              <a:rPr lang="en-GB" sz="2400" b="1" dirty="0"/>
              <a:t>genuine and legitimate </a:t>
            </a:r>
            <a:r>
              <a:rPr lang="en-GB" sz="2400" dirty="0"/>
              <a:t>reason </a:t>
            </a:r>
            <a:r>
              <a:rPr lang="en-GB" sz="2400" b="1" dirty="0"/>
              <a:t>unless this is outweighed </a:t>
            </a:r>
            <a:r>
              <a:rPr lang="en-GB" sz="2400" dirty="0"/>
              <a:t>by the harm to the individuals rights and interest</a:t>
            </a:r>
          </a:p>
          <a:p>
            <a:endParaRPr lang="en-GB" sz="2400" dirty="0"/>
          </a:p>
          <a:p>
            <a:r>
              <a:rPr lang="en-GB" sz="2400" dirty="0"/>
              <a:t>An assessment of whether legitimate interests conditions can be relied upon must be carried out on a </a:t>
            </a:r>
            <a:r>
              <a:rPr lang="en-GB" sz="2400" b="1" dirty="0"/>
              <a:t>case by case </a:t>
            </a:r>
            <a:r>
              <a:rPr lang="en-GB" sz="2400" dirty="0"/>
              <a:t>basis</a:t>
            </a:r>
          </a:p>
          <a:p>
            <a:endParaRPr lang="en-GB" sz="2400" dirty="0"/>
          </a:p>
          <a:p>
            <a:r>
              <a:rPr lang="en-GB" sz="2400" dirty="0"/>
              <a:t>The legitimate interest condition is </a:t>
            </a:r>
            <a:r>
              <a:rPr lang="en-GB" sz="2400" b="1" dirty="0"/>
              <a:t>necessity based</a:t>
            </a:r>
          </a:p>
          <a:p>
            <a:endParaRPr lang="en-GB" sz="2400" b="1" dirty="0"/>
          </a:p>
          <a:p>
            <a:endParaRPr lang="en-GB" sz="2400" dirty="0"/>
          </a:p>
          <a:p>
            <a:endParaRPr lang="en-GB" sz="2400" dirty="0"/>
          </a:p>
        </p:txBody>
      </p:sp>
    </p:spTree>
    <p:extLst>
      <p:ext uri="{BB962C8B-B14F-4D97-AF65-F5344CB8AC3E}">
        <p14:creationId xmlns:p14="http://schemas.microsoft.com/office/powerpoint/2010/main" val="2067131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01BFA8-A216-479A-9800-21F5E0CF5E9E}"/>
              </a:ext>
            </a:extLst>
          </p:cNvPr>
          <p:cNvSpPr>
            <a:spLocks noGrp="1"/>
          </p:cNvSpPr>
          <p:nvPr>
            <p:ph idx="1"/>
          </p:nvPr>
        </p:nvSpPr>
        <p:spPr/>
        <p:txBody>
          <a:bodyPr/>
          <a:lstStyle/>
          <a:p>
            <a:endParaRPr lang="en-GB" sz="2400" dirty="0"/>
          </a:p>
          <a:p>
            <a:r>
              <a:rPr lang="en-GB" sz="2400" dirty="0"/>
              <a:t>Organisations should consider </a:t>
            </a:r>
            <a:r>
              <a:rPr lang="en-GB" sz="2400" b="1" dirty="0"/>
              <a:t>whether a less invasive form </a:t>
            </a:r>
            <a:r>
              <a:rPr lang="en-GB" sz="2400" dirty="0"/>
              <a:t>of processing is available that would </a:t>
            </a:r>
            <a:r>
              <a:rPr lang="en-GB" sz="2400" b="1" dirty="0"/>
              <a:t>achieve the same aims</a:t>
            </a:r>
          </a:p>
          <a:p>
            <a:endParaRPr lang="en-GB" sz="2400" b="1" dirty="0"/>
          </a:p>
          <a:p>
            <a:r>
              <a:rPr lang="en-GB" sz="2400"/>
              <a:t>An organisation’s </a:t>
            </a:r>
            <a:r>
              <a:rPr lang="en-GB" sz="2400" dirty="0"/>
              <a:t>assessment of the balance between the legitimate interest and the interest of the individual </a:t>
            </a:r>
            <a:r>
              <a:rPr lang="en-GB" sz="2400" b="1" dirty="0"/>
              <a:t>should be documented</a:t>
            </a:r>
          </a:p>
          <a:p>
            <a:endParaRPr lang="en-GB" dirty="0"/>
          </a:p>
        </p:txBody>
      </p:sp>
    </p:spTree>
    <p:extLst>
      <p:ext uri="{BB962C8B-B14F-4D97-AF65-F5344CB8AC3E}">
        <p14:creationId xmlns:p14="http://schemas.microsoft.com/office/powerpoint/2010/main" val="3989496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85AE65-26F2-4AAE-BCBB-AA7ECCAEEF81}"/>
              </a:ext>
            </a:extLst>
          </p:cNvPr>
          <p:cNvSpPr>
            <a:spLocks noGrp="1"/>
          </p:cNvSpPr>
          <p:nvPr>
            <p:ph idx="1"/>
          </p:nvPr>
        </p:nvSpPr>
        <p:spPr>
          <a:xfrm>
            <a:off x="467544" y="1196752"/>
            <a:ext cx="8229600" cy="4525963"/>
          </a:xfrm>
        </p:spPr>
        <p:txBody>
          <a:bodyPr/>
          <a:lstStyle/>
          <a:p>
            <a:pPr marL="0" indent="0" algn="ctr">
              <a:buNone/>
            </a:pPr>
            <a:r>
              <a:rPr lang="en-GB" b="1" dirty="0"/>
              <a:t>Where do you have legitimate interest?</a:t>
            </a:r>
          </a:p>
          <a:p>
            <a:pPr>
              <a:spcBef>
                <a:spcPts val="2250"/>
              </a:spcBef>
              <a:defRPr/>
            </a:pPr>
            <a:r>
              <a:rPr lang="en-GB" sz="2600" dirty="0">
                <a:latin typeface="Gill Sans MT" panose="020B0502020104020203" pitchFamily="34" charset="0"/>
                <a:cs typeface="Arial" panose="020B0604020202020204" pitchFamily="34" charset="0"/>
              </a:rPr>
              <a:t>You can process personal data </a:t>
            </a:r>
            <a:r>
              <a:rPr lang="en-GB" sz="2600" b="1" dirty="0">
                <a:latin typeface="Gill Sans MT" panose="020B0502020104020203" pitchFamily="34" charset="0"/>
                <a:cs typeface="Arial" panose="020B0604020202020204" pitchFamily="34" charset="0"/>
              </a:rPr>
              <a:t>without </a:t>
            </a:r>
            <a:r>
              <a:rPr lang="en-GB" sz="2600" dirty="0">
                <a:latin typeface="Gill Sans MT" panose="020B0502020104020203" pitchFamily="34" charset="0"/>
                <a:cs typeface="Arial" panose="020B0604020202020204" pitchFamily="34" charset="0"/>
              </a:rPr>
              <a:t>consent where it is necessary: </a:t>
            </a:r>
          </a:p>
          <a:p>
            <a:pPr lvl="1">
              <a:spcBef>
                <a:spcPts val="900"/>
              </a:spcBef>
              <a:defRPr/>
            </a:pPr>
            <a:r>
              <a:rPr lang="en-GB" sz="1900" dirty="0">
                <a:latin typeface="Gill Sans MT" panose="020B0502020104020203" pitchFamily="34" charset="0"/>
                <a:cs typeface="Arial" panose="020B0604020202020204" pitchFamily="34" charset="0"/>
              </a:rPr>
              <a:t>For the performance of a contract</a:t>
            </a:r>
          </a:p>
          <a:p>
            <a:pPr lvl="1">
              <a:defRPr/>
            </a:pPr>
            <a:r>
              <a:rPr lang="en-GB" sz="1900" dirty="0">
                <a:latin typeface="Gill Sans MT" panose="020B0502020104020203" pitchFamily="34" charset="0"/>
                <a:cs typeface="Arial" panose="020B0604020202020204" pitchFamily="34" charset="0"/>
              </a:rPr>
              <a:t>For compliance with a legal obligation</a:t>
            </a:r>
          </a:p>
          <a:p>
            <a:pPr lvl="1">
              <a:defRPr/>
            </a:pPr>
            <a:r>
              <a:rPr lang="en-GB" sz="1900" dirty="0">
                <a:latin typeface="Gill Sans MT" panose="020B0502020104020203" pitchFamily="34" charset="0"/>
                <a:cs typeface="Arial" panose="020B0604020202020204" pitchFamily="34" charset="0"/>
              </a:rPr>
              <a:t>To protect the vital interests of the data subject or another person</a:t>
            </a:r>
          </a:p>
          <a:p>
            <a:pPr lvl="1">
              <a:defRPr/>
            </a:pPr>
            <a:r>
              <a:rPr lang="en-GB" sz="1900" dirty="0">
                <a:latin typeface="Gill Sans MT" panose="020B0502020104020203" pitchFamily="34" charset="0"/>
                <a:cs typeface="Arial" panose="020B0604020202020204" pitchFamily="34" charset="0"/>
              </a:rPr>
              <a:t>In the exercise of official authority or in the public interest</a:t>
            </a:r>
          </a:p>
          <a:p>
            <a:pPr lvl="1">
              <a:defRPr/>
            </a:pPr>
            <a:r>
              <a:rPr lang="en-GB" sz="1900" dirty="0">
                <a:latin typeface="Gill Sans MT" panose="020B0502020104020203" pitchFamily="34" charset="0"/>
                <a:cs typeface="Arial" panose="020B0604020202020204" pitchFamily="34" charset="0"/>
              </a:rPr>
              <a:t>For the purposes of legitimate interests you are undertaking</a:t>
            </a:r>
          </a:p>
          <a:p>
            <a:pPr marL="300038">
              <a:spcBef>
                <a:spcPts val="1350"/>
              </a:spcBef>
              <a:buFont typeface="Arial" panose="020B0604020202020204" pitchFamily="34" charset="0"/>
              <a:buChar char="•"/>
              <a:defRPr/>
            </a:pPr>
            <a:r>
              <a:rPr lang="en-GB" sz="2600" dirty="0">
                <a:latin typeface="Gill Sans MT" panose="020B0502020104020203" pitchFamily="34" charset="0"/>
                <a:cs typeface="Arial" panose="020B0604020202020204" pitchFamily="34" charset="0"/>
              </a:rPr>
              <a:t>ONLY if NONE of the above apply do you need consent.</a:t>
            </a:r>
          </a:p>
          <a:p>
            <a:pPr marL="0" indent="0" algn="ctr">
              <a:buNone/>
            </a:pPr>
            <a:endParaRPr lang="en-GB" dirty="0"/>
          </a:p>
          <a:p>
            <a:pPr marL="0" indent="0" algn="ctr">
              <a:buNone/>
            </a:pPr>
            <a:endParaRPr lang="en-GB" dirty="0"/>
          </a:p>
        </p:txBody>
      </p:sp>
    </p:spTree>
    <p:extLst>
      <p:ext uri="{BB962C8B-B14F-4D97-AF65-F5344CB8AC3E}">
        <p14:creationId xmlns:p14="http://schemas.microsoft.com/office/powerpoint/2010/main" val="11355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982740-0208-4030-A50F-E85018302A04}"/>
              </a:ext>
            </a:extLst>
          </p:cNvPr>
          <p:cNvSpPr>
            <a:spLocks noGrp="1"/>
          </p:cNvSpPr>
          <p:nvPr>
            <p:ph idx="1"/>
          </p:nvPr>
        </p:nvSpPr>
        <p:spPr/>
        <p:txBody>
          <a:bodyPr/>
          <a:lstStyle/>
          <a:p>
            <a:pPr marL="0" indent="0">
              <a:buNone/>
            </a:pPr>
            <a:r>
              <a:rPr lang="en-GB" b="1" dirty="0"/>
              <a:t>5. Understand Consent</a:t>
            </a:r>
          </a:p>
          <a:p>
            <a:pPr marL="0" indent="0">
              <a:buNone/>
            </a:pPr>
            <a:r>
              <a:rPr lang="en-GB" b="1" dirty="0"/>
              <a:t>GDPR does not mean you cannot conduct “business as usual”. </a:t>
            </a:r>
            <a:r>
              <a:rPr lang="en-GB" dirty="0"/>
              <a:t>What it does mean is that when you do hold individual’s personal details, protecting these details is paramount and the consent form must make clear</a:t>
            </a:r>
            <a:r>
              <a:rPr lang="en-GB" b="1" dirty="0"/>
              <a:t> what the data will be used</a:t>
            </a:r>
            <a:r>
              <a:rPr lang="en-GB" dirty="0"/>
              <a:t> for and for </a:t>
            </a:r>
            <a:r>
              <a:rPr lang="en-GB" b="1" dirty="0"/>
              <a:t>how long.</a:t>
            </a:r>
            <a:br>
              <a:rPr lang="en-GB" b="1" dirty="0"/>
            </a:br>
            <a:r>
              <a:rPr lang="en-GB" dirty="0"/>
              <a:t> </a:t>
            </a:r>
            <a:br>
              <a:rPr lang="en-GB" dirty="0"/>
            </a:br>
            <a:endParaRPr lang="en-GB" dirty="0"/>
          </a:p>
        </p:txBody>
      </p:sp>
    </p:spTree>
    <p:extLst>
      <p:ext uri="{BB962C8B-B14F-4D97-AF65-F5344CB8AC3E}">
        <p14:creationId xmlns:p14="http://schemas.microsoft.com/office/powerpoint/2010/main" val="3951448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D78E6-D44E-426C-AA63-BDD902CB1E4B}"/>
              </a:ext>
            </a:extLst>
          </p:cNvPr>
          <p:cNvSpPr>
            <a:spLocks noGrp="1"/>
          </p:cNvSpPr>
          <p:nvPr>
            <p:ph type="title"/>
          </p:nvPr>
        </p:nvSpPr>
        <p:spPr>
          <a:xfrm>
            <a:off x="463704" y="1268760"/>
            <a:ext cx="8229600" cy="720080"/>
          </a:xfrm>
        </p:spPr>
        <p:txBody>
          <a:bodyPr/>
          <a:lstStyle/>
          <a:p>
            <a:pPr algn="l"/>
            <a:r>
              <a:rPr lang="en-GB" sz="3600" b="1" dirty="0"/>
              <a:t>Who holds your personal information?</a:t>
            </a:r>
          </a:p>
        </p:txBody>
      </p:sp>
      <p:sp>
        <p:nvSpPr>
          <p:cNvPr id="3" name="Content Placeholder 2">
            <a:extLst>
              <a:ext uri="{FF2B5EF4-FFF2-40B4-BE49-F238E27FC236}">
                <a16:creationId xmlns:a16="http://schemas.microsoft.com/office/drawing/2014/main" id="{1B5086AD-936F-4852-89B5-E3596BD3D798}"/>
              </a:ext>
            </a:extLst>
          </p:cNvPr>
          <p:cNvSpPr>
            <a:spLocks noGrp="1"/>
          </p:cNvSpPr>
          <p:nvPr>
            <p:ph idx="1"/>
          </p:nvPr>
        </p:nvSpPr>
        <p:spPr>
          <a:xfrm>
            <a:off x="463704" y="2060848"/>
            <a:ext cx="8229600" cy="4525963"/>
          </a:xfrm>
        </p:spPr>
        <p:txBody>
          <a:bodyPr/>
          <a:lstStyle/>
          <a:p>
            <a:pPr marL="0" indent="0">
              <a:buNone/>
            </a:pPr>
            <a:r>
              <a:rPr lang="en-GB" dirty="0"/>
              <a:t>Think.</a:t>
            </a:r>
          </a:p>
          <a:p>
            <a:r>
              <a:rPr lang="en-GB" dirty="0"/>
              <a:t>What organisations hold your or other people’s personal information?</a:t>
            </a:r>
          </a:p>
          <a:p>
            <a:endParaRPr lang="en-GB" dirty="0"/>
          </a:p>
          <a:p>
            <a:r>
              <a:rPr lang="en-GB" dirty="0"/>
              <a:t>What personal information do they hold?</a:t>
            </a:r>
          </a:p>
        </p:txBody>
      </p:sp>
    </p:spTree>
    <p:extLst>
      <p:ext uri="{BB962C8B-B14F-4D97-AF65-F5344CB8AC3E}">
        <p14:creationId xmlns:p14="http://schemas.microsoft.com/office/powerpoint/2010/main" val="2315230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78ACA-2ACA-4B84-BF32-B4A9B5AA1658}"/>
              </a:ext>
            </a:extLst>
          </p:cNvPr>
          <p:cNvSpPr>
            <a:spLocks noGrp="1"/>
          </p:cNvSpPr>
          <p:nvPr>
            <p:ph type="title"/>
          </p:nvPr>
        </p:nvSpPr>
        <p:spPr>
          <a:xfrm>
            <a:off x="457200" y="1052736"/>
            <a:ext cx="8229600" cy="1143000"/>
          </a:xfrm>
        </p:spPr>
        <p:txBody>
          <a:bodyPr/>
          <a:lstStyle/>
          <a:p>
            <a:pPr algn="l"/>
            <a:r>
              <a:rPr lang="en-GB" sz="3600" b="1" dirty="0"/>
              <a:t>At present our understanding is:</a:t>
            </a:r>
          </a:p>
        </p:txBody>
      </p:sp>
      <p:sp>
        <p:nvSpPr>
          <p:cNvPr id="3" name="Content Placeholder 2">
            <a:extLst>
              <a:ext uri="{FF2B5EF4-FFF2-40B4-BE49-F238E27FC236}">
                <a16:creationId xmlns:a16="http://schemas.microsoft.com/office/drawing/2014/main" id="{6935008B-59CF-4A1C-8771-E0CB4CA58AB0}"/>
              </a:ext>
            </a:extLst>
          </p:cNvPr>
          <p:cNvSpPr>
            <a:spLocks noGrp="1"/>
          </p:cNvSpPr>
          <p:nvPr>
            <p:ph idx="1"/>
          </p:nvPr>
        </p:nvSpPr>
        <p:spPr>
          <a:xfrm>
            <a:off x="323528" y="1844824"/>
            <a:ext cx="8229600" cy="4608512"/>
          </a:xfrm>
        </p:spPr>
        <p:txBody>
          <a:bodyPr>
            <a:normAutofit/>
          </a:bodyPr>
          <a:lstStyle/>
          <a:p>
            <a:r>
              <a:rPr lang="en-GB" sz="3100" dirty="0"/>
              <a:t>PCCs cannot collect data from parishioners to inform them about services and then use that data to fundraise.</a:t>
            </a:r>
          </a:p>
          <a:p>
            <a:endParaRPr lang="en-GB" sz="1200" dirty="0"/>
          </a:p>
          <a:p>
            <a:r>
              <a:rPr lang="en-GB" sz="3100" dirty="0"/>
              <a:t>PCCs cannot profile certain people to target for fundraising. </a:t>
            </a:r>
          </a:p>
          <a:p>
            <a:endParaRPr lang="en-GB" sz="1400" dirty="0"/>
          </a:p>
          <a:p>
            <a:r>
              <a:rPr lang="en-GB" sz="3100" dirty="0"/>
              <a:t>If you wish to use the personal information to contact individuals on fundraising the wording on the consent form must make this clear.</a:t>
            </a:r>
          </a:p>
        </p:txBody>
      </p:sp>
    </p:spTree>
    <p:extLst>
      <p:ext uri="{BB962C8B-B14F-4D97-AF65-F5344CB8AC3E}">
        <p14:creationId xmlns:p14="http://schemas.microsoft.com/office/powerpoint/2010/main" val="1956000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07F86E-ED99-4739-8670-D6C5D027E4BE}"/>
              </a:ext>
            </a:extLst>
          </p:cNvPr>
          <p:cNvSpPr>
            <a:spLocks noGrp="1"/>
          </p:cNvSpPr>
          <p:nvPr>
            <p:ph idx="1"/>
          </p:nvPr>
        </p:nvSpPr>
        <p:spPr>
          <a:xfrm>
            <a:off x="395536" y="1268760"/>
            <a:ext cx="8229600" cy="4525963"/>
          </a:xfrm>
        </p:spPr>
        <p:txBody>
          <a:bodyPr>
            <a:normAutofit fontScale="92500" lnSpcReduction="20000"/>
          </a:bodyPr>
          <a:lstStyle/>
          <a:p>
            <a:endParaRPr lang="en-GB" sz="1400" dirty="0"/>
          </a:p>
          <a:p>
            <a:r>
              <a:rPr lang="en-GB" dirty="0"/>
              <a:t>Information obtained from the Electoral Roll cannot be used to direct mail individuals about events taking place unless you have explained this is what the information will also be used for and have the individuals explicit consent to contact them.</a:t>
            </a:r>
          </a:p>
          <a:p>
            <a:endParaRPr lang="en-GB" sz="1500" dirty="0"/>
          </a:p>
          <a:p>
            <a:r>
              <a:rPr lang="en-GB" dirty="0"/>
              <a:t>Personal data given for baptism, weddings and funerals cannot be used to mail individuals about services in the year unless the consent form makes it clear. </a:t>
            </a:r>
          </a:p>
          <a:p>
            <a:endParaRPr lang="en-GB" dirty="0"/>
          </a:p>
        </p:txBody>
      </p:sp>
    </p:spTree>
    <p:extLst>
      <p:ext uri="{BB962C8B-B14F-4D97-AF65-F5344CB8AC3E}">
        <p14:creationId xmlns:p14="http://schemas.microsoft.com/office/powerpoint/2010/main" val="208469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BE0CA6-7AC8-4EE4-A4DF-60F19E8C55D1}"/>
              </a:ext>
            </a:extLst>
          </p:cNvPr>
          <p:cNvSpPr>
            <a:spLocks noGrp="1"/>
          </p:cNvSpPr>
          <p:nvPr>
            <p:ph idx="1"/>
          </p:nvPr>
        </p:nvSpPr>
        <p:spPr/>
        <p:txBody>
          <a:bodyPr>
            <a:normAutofit fontScale="92500"/>
          </a:bodyPr>
          <a:lstStyle/>
          <a:p>
            <a:pPr marL="0" indent="0">
              <a:buNone/>
            </a:pPr>
            <a:r>
              <a:rPr lang="en-GB" dirty="0"/>
              <a:t>A consent form could say </a:t>
            </a:r>
          </a:p>
          <a:p>
            <a:pPr marL="0" indent="0">
              <a:buNone/>
            </a:pPr>
            <a:r>
              <a:rPr lang="en-GB" dirty="0"/>
              <a:t>“ we would like to keep in touch with you for the next two years about all our children’s services or children’s events in the parish. Do you consent to your data being held for this additional purpose?” </a:t>
            </a:r>
          </a:p>
          <a:p>
            <a:r>
              <a:rPr lang="en-GB" dirty="0"/>
              <a:t>A clear “yes I consent” box </a:t>
            </a:r>
            <a:r>
              <a:rPr lang="en-GB" b="1" dirty="0"/>
              <a:t>and</a:t>
            </a:r>
            <a:r>
              <a:rPr lang="en-GB" dirty="0"/>
              <a:t> space for a signature and date would also be required</a:t>
            </a:r>
          </a:p>
          <a:p>
            <a:r>
              <a:rPr lang="en-GB" dirty="0"/>
              <a:t> a process must be in place to remove the data after the two years have lapsed.</a:t>
            </a:r>
          </a:p>
          <a:p>
            <a:endParaRPr lang="en-GB" dirty="0"/>
          </a:p>
        </p:txBody>
      </p:sp>
    </p:spTree>
    <p:extLst>
      <p:ext uri="{BB962C8B-B14F-4D97-AF65-F5344CB8AC3E}">
        <p14:creationId xmlns:p14="http://schemas.microsoft.com/office/powerpoint/2010/main" val="1585537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C31B15-057B-4201-802C-E91FF833AA90}"/>
              </a:ext>
            </a:extLst>
          </p:cNvPr>
          <p:cNvSpPr>
            <a:spLocks noGrp="1"/>
          </p:cNvSpPr>
          <p:nvPr>
            <p:ph idx="1"/>
          </p:nvPr>
        </p:nvSpPr>
        <p:spPr/>
        <p:txBody>
          <a:bodyPr>
            <a:normAutofit/>
          </a:bodyPr>
          <a:lstStyle/>
          <a:p>
            <a:pPr marL="0" indent="0">
              <a:buNone/>
            </a:pPr>
            <a:r>
              <a:rPr lang="en-GB" dirty="0"/>
              <a:t>The Youth Worker stores the contact details of the under 16 youth group on an excel spreadsheet on his/her laptop.</a:t>
            </a:r>
          </a:p>
          <a:p>
            <a:pPr marL="0" indent="0">
              <a:buNone/>
            </a:pPr>
            <a:endParaRPr lang="en-GB" dirty="0"/>
          </a:p>
          <a:p>
            <a:pPr marL="0" indent="0">
              <a:buNone/>
            </a:pPr>
            <a:r>
              <a:rPr lang="en-GB" dirty="0"/>
              <a:t> In this example the consent would be needed from the </a:t>
            </a:r>
            <a:r>
              <a:rPr lang="en-GB" b="1" dirty="0"/>
              <a:t>parent</a:t>
            </a:r>
            <a:r>
              <a:rPr lang="en-GB" dirty="0"/>
              <a:t>, and the reason it is collected is so the youth worker can communicate about events by email or phone. </a:t>
            </a:r>
          </a:p>
          <a:p>
            <a:endParaRPr lang="en-GB" dirty="0"/>
          </a:p>
        </p:txBody>
      </p:sp>
    </p:spTree>
    <p:extLst>
      <p:ext uri="{BB962C8B-B14F-4D97-AF65-F5344CB8AC3E}">
        <p14:creationId xmlns:p14="http://schemas.microsoft.com/office/powerpoint/2010/main" val="2971296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76FD90-762D-4007-A95E-8466D44B6C35}"/>
              </a:ext>
            </a:extLst>
          </p:cNvPr>
          <p:cNvSpPr>
            <a:spLocks noGrp="1"/>
          </p:cNvSpPr>
          <p:nvPr>
            <p:ph idx="1"/>
          </p:nvPr>
        </p:nvSpPr>
        <p:spPr/>
        <p:txBody>
          <a:bodyPr/>
          <a:lstStyle/>
          <a:p>
            <a:pPr marL="0" indent="0">
              <a:buNone/>
            </a:pPr>
            <a:r>
              <a:rPr lang="en-GB" dirty="0"/>
              <a:t>The PCC should however be aware that personal data is stored on laptop, who has access to it and what security measures are in place on the device to secure the data.</a:t>
            </a:r>
          </a:p>
          <a:p>
            <a:endParaRPr lang="en-GB" dirty="0"/>
          </a:p>
        </p:txBody>
      </p:sp>
    </p:spTree>
    <p:extLst>
      <p:ext uri="{BB962C8B-B14F-4D97-AF65-F5344CB8AC3E}">
        <p14:creationId xmlns:p14="http://schemas.microsoft.com/office/powerpoint/2010/main" val="3845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DF7DC-A099-478F-918E-C8A9600EF4B0}"/>
              </a:ext>
            </a:extLst>
          </p:cNvPr>
          <p:cNvSpPr>
            <a:spLocks noGrp="1"/>
          </p:cNvSpPr>
          <p:nvPr>
            <p:ph idx="1"/>
          </p:nvPr>
        </p:nvSpPr>
        <p:spPr>
          <a:xfrm>
            <a:off x="467544" y="2564904"/>
            <a:ext cx="8229600" cy="1612776"/>
          </a:xfrm>
        </p:spPr>
        <p:txBody>
          <a:bodyPr/>
          <a:lstStyle/>
          <a:p>
            <a:pPr marL="0" indent="0" algn="ctr">
              <a:buNone/>
            </a:pPr>
            <a:r>
              <a:rPr lang="en-GB" sz="4400" dirty="0">
                <a:solidFill>
                  <a:srgbClr val="C00000"/>
                </a:solidFill>
              </a:rPr>
              <a:t>Consent must be as easy to withdraw as it is to give</a:t>
            </a:r>
          </a:p>
          <a:p>
            <a:endParaRPr lang="en-GB" dirty="0">
              <a:solidFill>
                <a:srgbClr val="C00000"/>
              </a:solidFill>
            </a:endParaRPr>
          </a:p>
        </p:txBody>
      </p:sp>
    </p:spTree>
    <p:extLst>
      <p:ext uri="{BB962C8B-B14F-4D97-AF65-F5344CB8AC3E}">
        <p14:creationId xmlns:p14="http://schemas.microsoft.com/office/powerpoint/2010/main" val="1608715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708EA3-A948-44D1-B9C3-070650DFB344}"/>
              </a:ext>
            </a:extLst>
          </p:cNvPr>
          <p:cNvSpPr>
            <a:spLocks noGrp="1"/>
          </p:cNvSpPr>
          <p:nvPr>
            <p:ph idx="1"/>
          </p:nvPr>
        </p:nvSpPr>
        <p:spPr>
          <a:xfrm>
            <a:off x="539552" y="2924944"/>
            <a:ext cx="8229600" cy="748680"/>
          </a:xfrm>
        </p:spPr>
        <p:txBody>
          <a:bodyPr/>
          <a:lstStyle/>
          <a:p>
            <a:pPr marL="0" indent="0" algn="ctr">
              <a:buNone/>
            </a:pPr>
            <a:r>
              <a:rPr lang="en-GB" sz="3600" b="1" dirty="0"/>
              <a:t>What is the impact for you as a church?</a:t>
            </a:r>
          </a:p>
          <a:p>
            <a:endParaRPr lang="en-GB" dirty="0"/>
          </a:p>
          <a:p>
            <a:endParaRPr lang="en-GB" dirty="0"/>
          </a:p>
        </p:txBody>
      </p:sp>
    </p:spTree>
    <p:extLst>
      <p:ext uri="{BB962C8B-B14F-4D97-AF65-F5344CB8AC3E}">
        <p14:creationId xmlns:p14="http://schemas.microsoft.com/office/powerpoint/2010/main" val="987369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845E-89CD-4F6E-996F-CB1F12AF4826}"/>
              </a:ext>
            </a:extLst>
          </p:cNvPr>
          <p:cNvSpPr>
            <a:spLocks noGrp="1"/>
          </p:cNvSpPr>
          <p:nvPr>
            <p:ph idx="1"/>
          </p:nvPr>
        </p:nvSpPr>
        <p:spPr/>
        <p:txBody>
          <a:bodyPr>
            <a:normAutofit fontScale="92500" lnSpcReduction="10000"/>
          </a:bodyPr>
          <a:lstStyle/>
          <a:p>
            <a:pPr marL="0" indent="0">
              <a:buNone/>
            </a:pPr>
            <a:r>
              <a:rPr lang="en-GB" b="1" dirty="0"/>
              <a:t>6. Third Party Risk</a:t>
            </a:r>
            <a:br>
              <a:rPr lang="en-GB" dirty="0"/>
            </a:br>
            <a:r>
              <a:rPr lang="en-GB" dirty="0"/>
              <a:t> </a:t>
            </a:r>
            <a:br>
              <a:rPr lang="en-GB" dirty="0"/>
            </a:br>
            <a:r>
              <a:rPr lang="en-GB" dirty="0"/>
              <a:t>Is data shared with people/ organisations outside of your PCC?</a:t>
            </a:r>
          </a:p>
          <a:p>
            <a:pPr lvl="1"/>
            <a:r>
              <a:rPr lang="en-GB" dirty="0"/>
              <a:t>i.e. IT databases, IT systems.</a:t>
            </a:r>
          </a:p>
          <a:p>
            <a:pPr lvl="1"/>
            <a:r>
              <a:rPr lang="en-GB" dirty="0"/>
              <a:t>CCTV. If that is managed by a third party off site and they have the recordings or have access to it. </a:t>
            </a:r>
          </a:p>
          <a:p>
            <a:pPr marL="57150" indent="0">
              <a:buNone/>
            </a:pPr>
            <a:r>
              <a:rPr lang="en-GB" b="1" dirty="0"/>
              <a:t>PCCs will need to obtain written confirmation that third party companies comply with the new GDPR rules. </a:t>
            </a:r>
          </a:p>
        </p:txBody>
      </p:sp>
    </p:spTree>
    <p:extLst>
      <p:ext uri="{BB962C8B-B14F-4D97-AF65-F5344CB8AC3E}">
        <p14:creationId xmlns:p14="http://schemas.microsoft.com/office/powerpoint/2010/main" val="1407534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1E0E08-3EFA-4C76-A612-491082A2CD07}"/>
              </a:ext>
            </a:extLst>
          </p:cNvPr>
          <p:cNvSpPr>
            <a:spLocks noGrp="1"/>
          </p:cNvSpPr>
          <p:nvPr>
            <p:ph idx="1"/>
          </p:nvPr>
        </p:nvSpPr>
        <p:spPr/>
        <p:txBody>
          <a:bodyPr/>
          <a:lstStyle/>
          <a:p>
            <a:pPr marL="0" indent="0">
              <a:buNone/>
            </a:pPr>
            <a:r>
              <a:rPr lang="en-GB" b="1" dirty="0"/>
              <a:t>7. Subject Access Requests  (SAR)</a:t>
            </a:r>
          </a:p>
          <a:p>
            <a:pPr marL="0" indent="0">
              <a:buNone/>
            </a:pPr>
            <a:r>
              <a:rPr lang="en-GB" dirty="0"/>
              <a:t>If the SAR request is valid and permissible the data has to be supplied within 30 days of the request </a:t>
            </a:r>
          </a:p>
        </p:txBody>
      </p:sp>
    </p:spTree>
    <p:extLst>
      <p:ext uri="{BB962C8B-B14F-4D97-AF65-F5344CB8AC3E}">
        <p14:creationId xmlns:p14="http://schemas.microsoft.com/office/powerpoint/2010/main" val="2776588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7696E4-FBCC-4CD1-A375-C02CA1C3EDE6}"/>
              </a:ext>
            </a:extLst>
          </p:cNvPr>
          <p:cNvSpPr>
            <a:spLocks noGrp="1"/>
          </p:cNvSpPr>
          <p:nvPr>
            <p:ph idx="1"/>
          </p:nvPr>
        </p:nvSpPr>
        <p:spPr/>
        <p:txBody>
          <a:bodyPr>
            <a:normAutofit lnSpcReduction="10000"/>
          </a:bodyPr>
          <a:lstStyle/>
          <a:p>
            <a:pPr marL="0" indent="0">
              <a:buNone/>
            </a:pPr>
            <a:r>
              <a:rPr lang="en-GB" b="1" dirty="0"/>
              <a:t>8. What to do if you identify a breach</a:t>
            </a:r>
          </a:p>
          <a:p>
            <a:pPr marL="0" indent="0" algn="ctr">
              <a:buNone/>
            </a:pPr>
            <a:br>
              <a:rPr lang="en-GB" dirty="0"/>
            </a:br>
            <a:r>
              <a:rPr lang="en-GB" i="1" dirty="0"/>
              <a:t>A personal data breach is a breach of security leading to the accidental or unlawful destruction, loss, alteration, unauthorised disclosure of, or access to, personal data transmitted, stored or otherwise processed.</a:t>
            </a:r>
          </a:p>
          <a:p>
            <a:pPr marL="0" indent="0">
              <a:buNone/>
            </a:pPr>
            <a:br>
              <a:rPr lang="en-GB" dirty="0"/>
            </a:br>
            <a:endParaRPr lang="en-GB" dirty="0"/>
          </a:p>
        </p:txBody>
      </p:sp>
    </p:spTree>
    <p:extLst>
      <p:ext uri="{BB962C8B-B14F-4D97-AF65-F5344CB8AC3E}">
        <p14:creationId xmlns:p14="http://schemas.microsoft.com/office/powerpoint/2010/main" val="2806429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0089E9-127A-4C1E-9CED-ABC1F6E8E4E0}"/>
              </a:ext>
            </a:extLst>
          </p:cNvPr>
          <p:cNvSpPr txBox="1"/>
          <p:nvPr/>
        </p:nvSpPr>
        <p:spPr>
          <a:xfrm rot="977271">
            <a:off x="289636" y="1608218"/>
            <a:ext cx="5472608" cy="461665"/>
          </a:xfrm>
          <a:prstGeom prst="rect">
            <a:avLst/>
          </a:prstGeom>
          <a:solidFill>
            <a:schemeClr val="accent1">
              <a:lumMod val="40000"/>
              <a:lumOff val="60000"/>
            </a:schemeClr>
          </a:solidFill>
        </p:spPr>
        <p:txBody>
          <a:bodyPr wrap="square" rtlCol="0">
            <a:spAutoFit/>
          </a:bodyPr>
          <a:lstStyle/>
          <a:p>
            <a:pPr algn="ctr"/>
            <a:r>
              <a:rPr lang="en-GB" dirty="0">
                <a:latin typeface="+mj-lt"/>
              </a:rPr>
              <a:t>Online Shopping sites</a:t>
            </a:r>
          </a:p>
        </p:txBody>
      </p:sp>
      <p:sp>
        <p:nvSpPr>
          <p:cNvPr id="5" name="TextBox 4">
            <a:extLst>
              <a:ext uri="{FF2B5EF4-FFF2-40B4-BE49-F238E27FC236}">
                <a16:creationId xmlns:a16="http://schemas.microsoft.com/office/drawing/2014/main" id="{F0F3D084-98CC-4C96-936A-244781957178}"/>
              </a:ext>
            </a:extLst>
          </p:cNvPr>
          <p:cNvSpPr txBox="1"/>
          <p:nvPr/>
        </p:nvSpPr>
        <p:spPr>
          <a:xfrm rot="19946208">
            <a:off x="662554" y="1831561"/>
            <a:ext cx="5472608" cy="461665"/>
          </a:xfrm>
          <a:prstGeom prst="rect">
            <a:avLst/>
          </a:prstGeom>
          <a:solidFill>
            <a:schemeClr val="accent4">
              <a:lumMod val="40000"/>
              <a:lumOff val="60000"/>
            </a:schemeClr>
          </a:solidFill>
        </p:spPr>
        <p:txBody>
          <a:bodyPr wrap="square" rtlCol="0">
            <a:spAutoFit/>
          </a:bodyPr>
          <a:lstStyle/>
          <a:p>
            <a:pPr algn="ctr"/>
            <a:r>
              <a:rPr lang="en-GB" dirty="0">
                <a:latin typeface="+mj-lt"/>
              </a:rPr>
              <a:t>Opticians</a:t>
            </a:r>
          </a:p>
        </p:txBody>
      </p:sp>
      <p:sp>
        <p:nvSpPr>
          <p:cNvPr id="6" name="TextBox 5">
            <a:extLst>
              <a:ext uri="{FF2B5EF4-FFF2-40B4-BE49-F238E27FC236}">
                <a16:creationId xmlns:a16="http://schemas.microsoft.com/office/drawing/2014/main" id="{375EE42B-2033-483E-A8AF-7878C4B005C9}"/>
              </a:ext>
            </a:extLst>
          </p:cNvPr>
          <p:cNvSpPr txBox="1"/>
          <p:nvPr/>
        </p:nvSpPr>
        <p:spPr>
          <a:xfrm rot="977271">
            <a:off x="3664795" y="1755361"/>
            <a:ext cx="5472608" cy="461665"/>
          </a:xfrm>
          <a:prstGeom prst="rect">
            <a:avLst/>
          </a:prstGeom>
          <a:solidFill>
            <a:schemeClr val="accent1">
              <a:lumMod val="75000"/>
            </a:schemeClr>
          </a:solidFill>
        </p:spPr>
        <p:txBody>
          <a:bodyPr wrap="square" rtlCol="0">
            <a:spAutoFit/>
          </a:bodyPr>
          <a:lstStyle/>
          <a:p>
            <a:pPr algn="ctr"/>
            <a:r>
              <a:rPr lang="en-GB" dirty="0">
                <a:latin typeface="+mj-lt"/>
              </a:rPr>
              <a:t>Internet Suppliers</a:t>
            </a:r>
          </a:p>
        </p:txBody>
      </p:sp>
      <p:sp>
        <p:nvSpPr>
          <p:cNvPr id="8" name="TextBox 7">
            <a:extLst>
              <a:ext uri="{FF2B5EF4-FFF2-40B4-BE49-F238E27FC236}">
                <a16:creationId xmlns:a16="http://schemas.microsoft.com/office/drawing/2014/main" id="{CB1C858D-584B-4325-A380-05593E30806D}"/>
              </a:ext>
            </a:extLst>
          </p:cNvPr>
          <p:cNvSpPr txBox="1"/>
          <p:nvPr/>
        </p:nvSpPr>
        <p:spPr>
          <a:xfrm rot="20608690">
            <a:off x="3650442" y="2933744"/>
            <a:ext cx="5472608" cy="461665"/>
          </a:xfrm>
          <a:prstGeom prst="rect">
            <a:avLst/>
          </a:prstGeom>
          <a:solidFill>
            <a:schemeClr val="accent1">
              <a:lumMod val="40000"/>
              <a:lumOff val="60000"/>
            </a:schemeClr>
          </a:solidFill>
        </p:spPr>
        <p:txBody>
          <a:bodyPr wrap="square" rtlCol="0">
            <a:spAutoFit/>
          </a:bodyPr>
          <a:lstStyle/>
          <a:p>
            <a:pPr algn="ctr"/>
            <a:r>
              <a:rPr lang="en-GB" dirty="0">
                <a:latin typeface="+mj-lt"/>
              </a:rPr>
              <a:t>Hospitals</a:t>
            </a:r>
          </a:p>
        </p:txBody>
      </p:sp>
      <p:sp>
        <p:nvSpPr>
          <p:cNvPr id="9" name="TextBox 8">
            <a:extLst>
              <a:ext uri="{FF2B5EF4-FFF2-40B4-BE49-F238E27FC236}">
                <a16:creationId xmlns:a16="http://schemas.microsoft.com/office/drawing/2014/main" id="{7D736F28-C84C-4497-AB9C-67983945B4A3}"/>
              </a:ext>
            </a:extLst>
          </p:cNvPr>
          <p:cNvSpPr txBox="1"/>
          <p:nvPr/>
        </p:nvSpPr>
        <p:spPr>
          <a:xfrm rot="977271">
            <a:off x="2330728" y="3715164"/>
            <a:ext cx="5472608" cy="461665"/>
          </a:xfrm>
          <a:prstGeom prst="rect">
            <a:avLst/>
          </a:prstGeom>
          <a:solidFill>
            <a:schemeClr val="accent1">
              <a:lumMod val="60000"/>
              <a:lumOff val="40000"/>
            </a:schemeClr>
          </a:solidFill>
        </p:spPr>
        <p:txBody>
          <a:bodyPr wrap="square" rtlCol="0">
            <a:spAutoFit/>
          </a:bodyPr>
          <a:lstStyle/>
          <a:p>
            <a:pPr algn="ctr"/>
            <a:r>
              <a:rPr lang="en-GB" dirty="0">
                <a:latin typeface="+mj-lt"/>
              </a:rPr>
              <a:t>Utilities</a:t>
            </a:r>
          </a:p>
        </p:txBody>
      </p:sp>
      <p:sp>
        <p:nvSpPr>
          <p:cNvPr id="10" name="TextBox 9">
            <a:extLst>
              <a:ext uri="{FF2B5EF4-FFF2-40B4-BE49-F238E27FC236}">
                <a16:creationId xmlns:a16="http://schemas.microsoft.com/office/drawing/2014/main" id="{88A6626C-C71C-462B-98A3-A55032F0D616}"/>
              </a:ext>
            </a:extLst>
          </p:cNvPr>
          <p:cNvSpPr txBox="1"/>
          <p:nvPr/>
        </p:nvSpPr>
        <p:spPr>
          <a:xfrm rot="19370391">
            <a:off x="-462056" y="4488272"/>
            <a:ext cx="5472608" cy="461665"/>
          </a:xfrm>
          <a:prstGeom prst="rect">
            <a:avLst/>
          </a:prstGeom>
          <a:solidFill>
            <a:schemeClr val="accent4">
              <a:lumMod val="20000"/>
              <a:lumOff val="80000"/>
            </a:schemeClr>
          </a:solidFill>
        </p:spPr>
        <p:txBody>
          <a:bodyPr wrap="square" rtlCol="0">
            <a:spAutoFit/>
          </a:bodyPr>
          <a:lstStyle/>
          <a:p>
            <a:pPr algn="ctr"/>
            <a:r>
              <a:rPr lang="en-GB" dirty="0">
                <a:latin typeface="+mj-lt"/>
              </a:rPr>
              <a:t>Employers</a:t>
            </a:r>
          </a:p>
        </p:txBody>
      </p:sp>
      <p:sp>
        <p:nvSpPr>
          <p:cNvPr id="11" name="TextBox 10">
            <a:extLst>
              <a:ext uri="{FF2B5EF4-FFF2-40B4-BE49-F238E27FC236}">
                <a16:creationId xmlns:a16="http://schemas.microsoft.com/office/drawing/2014/main" id="{E1CC648F-4D06-4F0B-80F4-D7B4A3110476}"/>
              </a:ext>
            </a:extLst>
          </p:cNvPr>
          <p:cNvSpPr txBox="1"/>
          <p:nvPr/>
        </p:nvSpPr>
        <p:spPr>
          <a:xfrm rot="977271">
            <a:off x="1809056" y="4280027"/>
            <a:ext cx="5472608" cy="461665"/>
          </a:xfrm>
          <a:prstGeom prst="rect">
            <a:avLst/>
          </a:prstGeom>
          <a:solidFill>
            <a:schemeClr val="accent4">
              <a:lumMod val="75000"/>
            </a:schemeClr>
          </a:solidFill>
        </p:spPr>
        <p:txBody>
          <a:bodyPr wrap="square" rtlCol="0">
            <a:spAutoFit/>
          </a:bodyPr>
          <a:lstStyle/>
          <a:p>
            <a:pPr algn="ctr"/>
            <a:r>
              <a:rPr lang="en-GB" dirty="0">
                <a:latin typeface="+mj-lt"/>
              </a:rPr>
              <a:t>Clubs and societies</a:t>
            </a:r>
          </a:p>
        </p:txBody>
      </p:sp>
      <p:sp>
        <p:nvSpPr>
          <p:cNvPr id="12" name="TextBox 11">
            <a:extLst>
              <a:ext uri="{FF2B5EF4-FFF2-40B4-BE49-F238E27FC236}">
                <a16:creationId xmlns:a16="http://schemas.microsoft.com/office/drawing/2014/main" id="{205B70EC-7AE4-4EAC-A160-A10287CEA3C8}"/>
              </a:ext>
            </a:extLst>
          </p:cNvPr>
          <p:cNvSpPr txBox="1"/>
          <p:nvPr/>
        </p:nvSpPr>
        <p:spPr>
          <a:xfrm rot="977271">
            <a:off x="635341" y="4592770"/>
            <a:ext cx="5472608" cy="461665"/>
          </a:xfrm>
          <a:prstGeom prst="rect">
            <a:avLst/>
          </a:prstGeom>
          <a:solidFill>
            <a:schemeClr val="accent4">
              <a:lumMod val="40000"/>
              <a:lumOff val="60000"/>
            </a:schemeClr>
          </a:solidFill>
        </p:spPr>
        <p:txBody>
          <a:bodyPr wrap="square" rtlCol="0">
            <a:spAutoFit/>
          </a:bodyPr>
          <a:lstStyle/>
          <a:p>
            <a:pPr algn="ctr"/>
            <a:r>
              <a:rPr lang="en-GB" dirty="0">
                <a:latin typeface="+mj-lt"/>
              </a:rPr>
              <a:t>Banks</a:t>
            </a:r>
          </a:p>
        </p:txBody>
      </p:sp>
      <p:sp>
        <p:nvSpPr>
          <p:cNvPr id="13" name="TextBox 12">
            <a:extLst>
              <a:ext uri="{FF2B5EF4-FFF2-40B4-BE49-F238E27FC236}">
                <a16:creationId xmlns:a16="http://schemas.microsoft.com/office/drawing/2014/main" id="{13C78D74-5175-4079-866D-5A5FE037AB6B}"/>
              </a:ext>
            </a:extLst>
          </p:cNvPr>
          <p:cNvSpPr txBox="1"/>
          <p:nvPr/>
        </p:nvSpPr>
        <p:spPr>
          <a:xfrm rot="20169015">
            <a:off x="3607581" y="4464089"/>
            <a:ext cx="5472608" cy="461665"/>
          </a:xfrm>
          <a:prstGeom prst="rect">
            <a:avLst/>
          </a:prstGeom>
          <a:solidFill>
            <a:schemeClr val="accent4">
              <a:lumMod val="20000"/>
              <a:lumOff val="80000"/>
            </a:schemeClr>
          </a:solidFill>
        </p:spPr>
        <p:txBody>
          <a:bodyPr wrap="square" rtlCol="0">
            <a:spAutoFit/>
          </a:bodyPr>
          <a:lstStyle/>
          <a:p>
            <a:pPr algn="ctr"/>
            <a:r>
              <a:rPr lang="en-GB" dirty="0">
                <a:latin typeface="+mj-lt"/>
              </a:rPr>
              <a:t>Post office</a:t>
            </a:r>
          </a:p>
        </p:txBody>
      </p:sp>
      <p:sp>
        <p:nvSpPr>
          <p:cNvPr id="7" name="TextBox 6">
            <a:extLst>
              <a:ext uri="{FF2B5EF4-FFF2-40B4-BE49-F238E27FC236}">
                <a16:creationId xmlns:a16="http://schemas.microsoft.com/office/drawing/2014/main" id="{A8B24F37-E484-4C70-97B3-1F8836F68015}"/>
              </a:ext>
            </a:extLst>
          </p:cNvPr>
          <p:cNvSpPr txBox="1"/>
          <p:nvPr/>
        </p:nvSpPr>
        <p:spPr>
          <a:xfrm rot="20698623">
            <a:off x="368976" y="2974977"/>
            <a:ext cx="5472608" cy="461665"/>
          </a:xfrm>
          <a:prstGeom prst="rect">
            <a:avLst/>
          </a:prstGeom>
          <a:solidFill>
            <a:schemeClr val="accent1">
              <a:lumMod val="20000"/>
              <a:lumOff val="80000"/>
            </a:schemeClr>
          </a:solidFill>
        </p:spPr>
        <p:txBody>
          <a:bodyPr wrap="square" rtlCol="0">
            <a:spAutoFit/>
          </a:bodyPr>
          <a:lstStyle/>
          <a:p>
            <a:pPr algn="ctr"/>
            <a:r>
              <a:rPr lang="en-GB" dirty="0">
                <a:latin typeface="+mj-lt"/>
              </a:rPr>
              <a:t>TV suppliers</a:t>
            </a:r>
          </a:p>
        </p:txBody>
      </p:sp>
    </p:spTree>
    <p:extLst>
      <p:ext uri="{BB962C8B-B14F-4D97-AF65-F5344CB8AC3E}">
        <p14:creationId xmlns:p14="http://schemas.microsoft.com/office/powerpoint/2010/main" val="2959166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923B9-E6D1-4C70-9DC3-29BBE00AE0E6}"/>
              </a:ext>
            </a:extLst>
          </p:cNvPr>
          <p:cNvSpPr>
            <a:spLocks noGrp="1"/>
          </p:cNvSpPr>
          <p:nvPr>
            <p:ph idx="1"/>
          </p:nvPr>
        </p:nvSpPr>
        <p:spPr>
          <a:xfrm>
            <a:off x="457200" y="980728"/>
            <a:ext cx="8229600" cy="5145435"/>
          </a:xfrm>
        </p:spPr>
        <p:txBody>
          <a:bodyPr>
            <a:normAutofit fontScale="92500" lnSpcReduction="20000"/>
          </a:bodyPr>
          <a:lstStyle/>
          <a:p>
            <a:r>
              <a:rPr lang="en-GB" dirty="0"/>
              <a:t>If your data is breached and the data breached could cause material or emotional harm to the individual you have just 72 hours to declare it to the ICO </a:t>
            </a:r>
          </a:p>
          <a:p>
            <a:r>
              <a:rPr lang="en-GB" dirty="0"/>
              <a:t>If severe then the breach must also be declared to the data subject. </a:t>
            </a:r>
          </a:p>
          <a:p>
            <a:r>
              <a:rPr lang="en-GB" dirty="0"/>
              <a:t>You need to do this from the point that you are aware. </a:t>
            </a:r>
          </a:p>
          <a:p>
            <a:r>
              <a:rPr lang="en-GB" dirty="0"/>
              <a:t>Note: If the data is breached but is encrypted, i.e. it cannot be accessed by anyone and therefore will not cause harm you do NOT need to declare the breach.</a:t>
            </a:r>
          </a:p>
        </p:txBody>
      </p:sp>
    </p:spTree>
    <p:extLst>
      <p:ext uri="{BB962C8B-B14F-4D97-AF65-F5344CB8AC3E}">
        <p14:creationId xmlns:p14="http://schemas.microsoft.com/office/powerpoint/2010/main" val="4216354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810F4A-1F7A-4CDF-B79A-C1DA891CC825}"/>
              </a:ext>
            </a:extLst>
          </p:cNvPr>
          <p:cNvSpPr>
            <a:spLocks noGrp="1"/>
          </p:cNvSpPr>
          <p:nvPr>
            <p:ph idx="1"/>
          </p:nvPr>
        </p:nvSpPr>
        <p:spPr/>
        <p:txBody>
          <a:bodyPr>
            <a:normAutofit fontScale="92500" lnSpcReduction="10000"/>
          </a:bodyPr>
          <a:lstStyle/>
          <a:p>
            <a:pPr marL="0" indent="0">
              <a:buNone/>
            </a:pPr>
            <a:r>
              <a:rPr lang="en-GB" b="1" i="1" dirty="0"/>
              <a:t>Practical Examples</a:t>
            </a:r>
          </a:p>
          <a:p>
            <a:r>
              <a:rPr lang="en-GB" dirty="0"/>
              <a:t>If a spreadsheet containing names and addresses of people under 16 was accessed by someone unauthorised that is a breach. </a:t>
            </a:r>
          </a:p>
          <a:p>
            <a:r>
              <a:rPr lang="en-GB" dirty="0"/>
              <a:t>Allowing someone other than the approved members of the PCC to view personal data, is a breach. </a:t>
            </a:r>
          </a:p>
          <a:p>
            <a:r>
              <a:rPr lang="en-GB" dirty="0"/>
              <a:t>Other breaches such as Malware (IT) attacks, equipment theft, ID credentials compromised are equally relevant.</a:t>
            </a:r>
          </a:p>
        </p:txBody>
      </p:sp>
    </p:spTree>
    <p:extLst>
      <p:ext uri="{BB962C8B-B14F-4D97-AF65-F5344CB8AC3E}">
        <p14:creationId xmlns:p14="http://schemas.microsoft.com/office/powerpoint/2010/main" val="3157653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52B673-43A3-486C-BA98-5B9D74BF5E1A}"/>
              </a:ext>
            </a:extLst>
          </p:cNvPr>
          <p:cNvSpPr>
            <a:spLocks noGrp="1"/>
          </p:cNvSpPr>
          <p:nvPr>
            <p:ph idx="1"/>
          </p:nvPr>
        </p:nvSpPr>
        <p:spPr>
          <a:xfrm>
            <a:off x="457200" y="1600201"/>
            <a:ext cx="8507288" cy="2044824"/>
          </a:xfrm>
        </p:spPr>
        <p:txBody>
          <a:bodyPr/>
          <a:lstStyle/>
          <a:p>
            <a:pPr marL="0" indent="0">
              <a:buNone/>
            </a:pPr>
            <a:r>
              <a:rPr lang="en-GB" b="1" dirty="0"/>
              <a:t>Fines</a:t>
            </a:r>
            <a:br>
              <a:rPr lang="en-GB" dirty="0"/>
            </a:br>
            <a:r>
              <a:rPr lang="en-GB" sz="2800" dirty="0"/>
              <a:t>The fines that can be imposed due to non-compliance depend on the severity of non-compliance. </a:t>
            </a:r>
          </a:p>
          <a:p>
            <a:pPr marL="0" indent="0">
              <a:buNone/>
            </a:pPr>
            <a:r>
              <a:rPr lang="en-GB" dirty="0"/>
              <a:t>Example</a:t>
            </a:r>
          </a:p>
        </p:txBody>
      </p:sp>
      <p:sp>
        <p:nvSpPr>
          <p:cNvPr id="7" name="TextBox 6">
            <a:extLst>
              <a:ext uri="{FF2B5EF4-FFF2-40B4-BE49-F238E27FC236}">
                <a16:creationId xmlns:a16="http://schemas.microsoft.com/office/drawing/2014/main" id="{2A7B8252-BE18-4BC7-9021-4DBD99702B9C}"/>
              </a:ext>
            </a:extLst>
          </p:cNvPr>
          <p:cNvSpPr txBox="1"/>
          <p:nvPr/>
        </p:nvSpPr>
        <p:spPr>
          <a:xfrm>
            <a:off x="107504" y="4077072"/>
            <a:ext cx="3096344" cy="1569660"/>
          </a:xfrm>
          <a:prstGeom prst="rect">
            <a:avLst/>
          </a:prstGeom>
          <a:solidFill>
            <a:schemeClr val="accent1">
              <a:lumMod val="60000"/>
              <a:lumOff val="40000"/>
            </a:schemeClr>
          </a:solidFill>
        </p:spPr>
        <p:txBody>
          <a:bodyPr wrap="square" rtlCol="0">
            <a:spAutoFit/>
          </a:bodyPr>
          <a:lstStyle/>
          <a:p>
            <a:pPr lvl="0" algn="ctr"/>
            <a:r>
              <a:rPr lang="en-GB" b="1" dirty="0">
                <a:latin typeface="+mn-lt"/>
              </a:rPr>
              <a:t>A warning in writing in cases of first and non-intentional noncompliance</a:t>
            </a:r>
          </a:p>
        </p:txBody>
      </p:sp>
      <p:sp>
        <p:nvSpPr>
          <p:cNvPr id="8" name="TextBox 7">
            <a:extLst>
              <a:ext uri="{FF2B5EF4-FFF2-40B4-BE49-F238E27FC236}">
                <a16:creationId xmlns:a16="http://schemas.microsoft.com/office/drawing/2014/main" id="{97B80C6E-660A-4A09-B66D-C002B61BA11A}"/>
              </a:ext>
            </a:extLst>
          </p:cNvPr>
          <p:cNvSpPr txBox="1"/>
          <p:nvPr/>
        </p:nvSpPr>
        <p:spPr>
          <a:xfrm>
            <a:off x="5652120" y="4077072"/>
            <a:ext cx="3024336" cy="1569660"/>
          </a:xfrm>
          <a:prstGeom prst="rect">
            <a:avLst/>
          </a:prstGeom>
          <a:solidFill>
            <a:schemeClr val="accent1">
              <a:lumMod val="60000"/>
              <a:lumOff val="40000"/>
            </a:schemeClr>
          </a:solidFill>
        </p:spPr>
        <p:txBody>
          <a:bodyPr wrap="square" rtlCol="0">
            <a:spAutoFit/>
          </a:bodyPr>
          <a:lstStyle/>
          <a:p>
            <a:pPr algn="ctr"/>
            <a:r>
              <a:rPr lang="en-GB" altLang="en-US" b="1" dirty="0">
                <a:latin typeface="Gill Sans MT" panose="020B0502020104020203" pitchFamily="34" charset="0"/>
                <a:cs typeface="Arial" panose="020B0604020202020204" pitchFamily="34" charset="0"/>
              </a:rPr>
              <a:t>Up to 4% of annual global turnover or </a:t>
            </a:r>
            <a:r>
              <a:rPr lang="en-GB" b="1" dirty="0">
                <a:latin typeface="Gill Sans MT" panose="020B0502020104020203" pitchFamily="34" charset="0"/>
              </a:rPr>
              <a:t>€</a:t>
            </a:r>
            <a:r>
              <a:rPr lang="en-GB" altLang="en-US" b="1" dirty="0">
                <a:latin typeface="Gill Sans MT" panose="020B0502020104020203" pitchFamily="34" charset="0"/>
                <a:cs typeface="Arial" panose="020B0604020202020204" pitchFamily="34" charset="0"/>
              </a:rPr>
              <a:t>20m</a:t>
            </a:r>
            <a:endParaRPr lang="en-GB" b="1" dirty="0"/>
          </a:p>
          <a:p>
            <a:endParaRPr lang="en-GB" dirty="0"/>
          </a:p>
        </p:txBody>
      </p:sp>
      <p:sp>
        <p:nvSpPr>
          <p:cNvPr id="9" name="Arrow: Right 8">
            <a:extLst>
              <a:ext uri="{FF2B5EF4-FFF2-40B4-BE49-F238E27FC236}">
                <a16:creationId xmlns:a16="http://schemas.microsoft.com/office/drawing/2014/main" id="{3351EF38-7639-4FB6-88DB-FF57228AC33A}"/>
              </a:ext>
            </a:extLst>
          </p:cNvPr>
          <p:cNvSpPr/>
          <p:nvPr/>
        </p:nvSpPr>
        <p:spPr>
          <a:xfrm>
            <a:off x="3419872" y="4653136"/>
            <a:ext cx="2016224" cy="432048"/>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666591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3AE8F7-B9A2-44B3-8F73-6B993D102414}"/>
              </a:ext>
            </a:extLst>
          </p:cNvPr>
          <p:cNvSpPr>
            <a:spLocks noGrp="1"/>
          </p:cNvSpPr>
          <p:nvPr>
            <p:ph idx="1"/>
          </p:nvPr>
        </p:nvSpPr>
        <p:spPr/>
        <p:txBody>
          <a:bodyPr>
            <a:normAutofit/>
          </a:bodyPr>
          <a:lstStyle/>
          <a:p>
            <a:pPr marL="0" indent="0">
              <a:buNone/>
            </a:pPr>
            <a:r>
              <a:rPr lang="en-GB" dirty="0"/>
              <a:t>There are eight rights of Data Subjects</a:t>
            </a:r>
          </a:p>
          <a:p>
            <a:endParaRPr lang="en-GB" dirty="0"/>
          </a:p>
          <a:p>
            <a:pPr marL="0" indent="0">
              <a:buNone/>
            </a:pPr>
            <a:r>
              <a:rPr lang="en-GB" dirty="0"/>
              <a:t>PCCs need to note the eight key rights of data subjects.</a:t>
            </a:r>
            <a:br>
              <a:rPr lang="en-GB" dirty="0"/>
            </a:br>
            <a:r>
              <a:rPr lang="en-GB" sz="2400" i="1" dirty="0"/>
              <a:t>(Data subject is the individual whose personal data is held).</a:t>
            </a:r>
            <a:br>
              <a:rPr lang="en-GB" dirty="0"/>
            </a:br>
            <a:r>
              <a:rPr lang="en-GB" dirty="0"/>
              <a:t> </a:t>
            </a:r>
            <a:br>
              <a:rPr lang="en-GB" dirty="0"/>
            </a:br>
            <a:br>
              <a:rPr lang="en-GB" dirty="0"/>
            </a:br>
            <a:endParaRPr lang="en-GB" dirty="0"/>
          </a:p>
        </p:txBody>
      </p:sp>
    </p:spTree>
    <p:extLst>
      <p:ext uri="{BB962C8B-B14F-4D97-AF65-F5344CB8AC3E}">
        <p14:creationId xmlns:p14="http://schemas.microsoft.com/office/powerpoint/2010/main" val="15901121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C6E28-20C7-4281-BC96-A15E23193DFF}"/>
              </a:ext>
            </a:extLst>
          </p:cNvPr>
          <p:cNvSpPr>
            <a:spLocks noGrp="1"/>
          </p:cNvSpPr>
          <p:nvPr>
            <p:ph idx="1"/>
          </p:nvPr>
        </p:nvSpPr>
        <p:spPr>
          <a:xfrm>
            <a:off x="467544" y="1844824"/>
            <a:ext cx="8363272" cy="4857403"/>
          </a:xfrm>
        </p:spPr>
        <p:txBody>
          <a:bodyPr>
            <a:normAutofit/>
          </a:bodyPr>
          <a:lstStyle/>
          <a:p>
            <a:r>
              <a:rPr lang="en-GB" sz="4000" dirty="0"/>
              <a:t>The right to be informed</a:t>
            </a:r>
          </a:p>
          <a:p>
            <a:r>
              <a:rPr lang="en-GB" sz="4000" dirty="0"/>
              <a:t>The right of access</a:t>
            </a:r>
          </a:p>
          <a:p>
            <a:r>
              <a:rPr lang="en-GB" sz="4000" dirty="0"/>
              <a:t>The right to rectification</a:t>
            </a:r>
          </a:p>
          <a:p>
            <a:r>
              <a:rPr lang="en-GB" sz="4000" dirty="0"/>
              <a:t>The right to erasure</a:t>
            </a:r>
          </a:p>
        </p:txBody>
      </p:sp>
    </p:spTree>
    <p:extLst>
      <p:ext uri="{BB962C8B-B14F-4D97-AF65-F5344CB8AC3E}">
        <p14:creationId xmlns:p14="http://schemas.microsoft.com/office/powerpoint/2010/main" val="1712016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7C3CC-ED62-4A76-B65F-0E098C8649C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FB4BCED-C485-42C4-94FC-1FF41243C629}"/>
              </a:ext>
            </a:extLst>
          </p:cNvPr>
          <p:cNvSpPr>
            <a:spLocks noGrp="1"/>
          </p:cNvSpPr>
          <p:nvPr>
            <p:ph idx="1"/>
          </p:nvPr>
        </p:nvSpPr>
        <p:spPr/>
        <p:txBody>
          <a:bodyPr/>
          <a:lstStyle/>
          <a:p>
            <a:r>
              <a:rPr lang="en-GB" sz="4000" dirty="0"/>
              <a:t>The right to restrict processing</a:t>
            </a:r>
          </a:p>
          <a:p>
            <a:r>
              <a:rPr lang="en-GB" sz="4000" dirty="0"/>
              <a:t>The right to data portability</a:t>
            </a:r>
          </a:p>
          <a:p>
            <a:r>
              <a:rPr lang="en-GB" sz="4000" dirty="0"/>
              <a:t>The right to object</a:t>
            </a:r>
          </a:p>
          <a:p>
            <a:r>
              <a:rPr lang="en-GB" sz="4000" dirty="0"/>
              <a:t>Rights in relation to automated decision making and profiling</a:t>
            </a:r>
          </a:p>
          <a:p>
            <a:endParaRPr lang="en-GB" dirty="0"/>
          </a:p>
        </p:txBody>
      </p:sp>
    </p:spTree>
    <p:extLst>
      <p:ext uri="{BB962C8B-B14F-4D97-AF65-F5344CB8AC3E}">
        <p14:creationId xmlns:p14="http://schemas.microsoft.com/office/powerpoint/2010/main" val="1079309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C93CE2-CB05-46EB-81EF-BD514DCDEE39}"/>
              </a:ext>
            </a:extLst>
          </p:cNvPr>
          <p:cNvSpPr>
            <a:spLocks noGrp="1"/>
          </p:cNvSpPr>
          <p:nvPr>
            <p:ph idx="1"/>
          </p:nvPr>
        </p:nvSpPr>
        <p:spPr/>
        <p:txBody>
          <a:bodyPr/>
          <a:lstStyle/>
          <a:p>
            <a:pPr marL="0" indent="0" algn="ctr">
              <a:buNone/>
            </a:pPr>
            <a:r>
              <a:rPr lang="en-GB" dirty="0"/>
              <a:t>Questions</a:t>
            </a:r>
          </a:p>
          <a:p>
            <a:endParaRPr lang="en-GB" dirty="0"/>
          </a:p>
          <a:p>
            <a:endParaRPr lang="en-GB" dirty="0"/>
          </a:p>
          <a:p>
            <a:pPr marL="0" indent="0" algn="ctr">
              <a:buNone/>
            </a:pPr>
            <a:r>
              <a:rPr lang="en-GB" dirty="0"/>
              <a:t>More information</a:t>
            </a:r>
          </a:p>
          <a:p>
            <a:pPr marL="0" indent="0" algn="ctr">
              <a:buNone/>
            </a:pPr>
            <a:r>
              <a:rPr lang="en-GB" dirty="0">
                <a:hlinkClick r:id="rId3"/>
              </a:rPr>
              <a:t>www.parishresources.org.uk/pccs</a:t>
            </a:r>
            <a:endParaRPr lang="en-GB" dirty="0"/>
          </a:p>
          <a:p>
            <a:pPr marL="0" indent="0" algn="ctr">
              <a:buNone/>
            </a:pPr>
            <a:endParaRPr lang="en-GB" dirty="0"/>
          </a:p>
          <a:p>
            <a:endParaRPr lang="en-GB" dirty="0"/>
          </a:p>
        </p:txBody>
      </p:sp>
    </p:spTree>
    <p:extLst>
      <p:ext uri="{BB962C8B-B14F-4D97-AF65-F5344CB8AC3E}">
        <p14:creationId xmlns:p14="http://schemas.microsoft.com/office/powerpoint/2010/main" val="336030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7718810" cy="4320480"/>
          </a:xfrm>
        </p:spPr>
        <p:txBody>
          <a:bodyPr>
            <a:normAutofit/>
          </a:bodyPr>
          <a:lstStyle/>
          <a:p>
            <a:pPr marL="0" indent="0">
              <a:lnSpc>
                <a:spcPct val="110000"/>
              </a:lnSpc>
              <a:buNone/>
            </a:pPr>
            <a:r>
              <a:rPr lang="en-GB" b="1" dirty="0">
                <a:latin typeface="Gill Sans MT" panose="020B0502020104020203" pitchFamily="34" charset="0"/>
              </a:rPr>
              <a:t>What is GDPR?</a:t>
            </a:r>
            <a:endParaRPr lang="en-GB" sz="1800" b="1" dirty="0">
              <a:latin typeface="Gill Sans MT" panose="020B0502020104020203" pitchFamily="34" charset="0"/>
            </a:endParaRPr>
          </a:p>
          <a:p>
            <a:pPr marL="0" indent="0">
              <a:spcBef>
                <a:spcPts val="2250"/>
              </a:spcBef>
              <a:buNone/>
              <a:defRPr/>
            </a:pPr>
            <a:r>
              <a:rPr lang="en-GB" sz="2800" dirty="0">
                <a:latin typeface="Gill Sans MT" panose="020B0502020104020203" pitchFamily="34" charset="0"/>
                <a:cs typeface="Arial" panose="020B0604020202020204" pitchFamily="34" charset="0"/>
              </a:rPr>
              <a:t>It is the </a:t>
            </a:r>
            <a:r>
              <a:rPr lang="en-GB" sz="2800" b="1" dirty="0">
                <a:latin typeface="Gill Sans MT" panose="020B0502020104020203" pitchFamily="34" charset="0"/>
                <a:cs typeface="Arial" panose="020B0604020202020204" pitchFamily="34" charset="0"/>
              </a:rPr>
              <a:t>General Data Protection Regulation</a:t>
            </a:r>
            <a:r>
              <a:rPr lang="en-GB" sz="2800" dirty="0">
                <a:latin typeface="Gill Sans MT" panose="020B0502020104020203" pitchFamily="34" charset="0"/>
                <a:cs typeface="Arial" panose="020B0604020202020204" pitchFamily="34" charset="0"/>
              </a:rPr>
              <a:t>, which supersedes the Data Protection Act on 25</a:t>
            </a:r>
            <a:r>
              <a:rPr lang="en-GB" sz="2800" baseline="30000" dirty="0">
                <a:latin typeface="Gill Sans MT" panose="020B0502020104020203" pitchFamily="34" charset="0"/>
                <a:cs typeface="Arial" panose="020B0604020202020204" pitchFamily="34" charset="0"/>
              </a:rPr>
              <a:t>th</a:t>
            </a:r>
            <a:r>
              <a:rPr lang="en-GB" sz="2800" dirty="0">
                <a:latin typeface="Gill Sans MT" panose="020B0502020104020203" pitchFamily="34" charset="0"/>
                <a:cs typeface="Arial" panose="020B0604020202020204" pitchFamily="34" charset="0"/>
              </a:rPr>
              <a:t> May 2018. </a:t>
            </a:r>
          </a:p>
          <a:p>
            <a:pPr marL="0" indent="0">
              <a:spcBef>
                <a:spcPts val="2250"/>
              </a:spcBef>
              <a:buNone/>
              <a:defRPr/>
            </a:pPr>
            <a:r>
              <a:rPr lang="en-GB" sz="2800" dirty="0">
                <a:latin typeface="Gill Sans MT" panose="020B0502020104020203" pitchFamily="34" charset="0"/>
                <a:cs typeface="Arial" panose="020B0604020202020204" pitchFamily="34" charset="0"/>
              </a:rPr>
              <a:t> The key changes from the current law are to strengthen rights of individuals and place more obligations on organisations in looking after personal data.</a:t>
            </a:r>
          </a:p>
        </p:txBody>
      </p:sp>
    </p:spTree>
    <p:extLst>
      <p:ext uri="{BB962C8B-B14F-4D97-AF65-F5344CB8AC3E}">
        <p14:creationId xmlns:p14="http://schemas.microsoft.com/office/powerpoint/2010/main" val="275698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8FB3EE-EA24-40C3-BB44-1270C5013AD5}"/>
              </a:ext>
            </a:extLst>
          </p:cNvPr>
          <p:cNvSpPr>
            <a:spLocks noGrp="1"/>
          </p:cNvSpPr>
          <p:nvPr>
            <p:ph idx="1"/>
          </p:nvPr>
        </p:nvSpPr>
        <p:spPr/>
        <p:txBody>
          <a:bodyPr>
            <a:normAutofit fontScale="92500" lnSpcReduction="10000"/>
          </a:bodyPr>
          <a:lstStyle/>
          <a:p>
            <a:pPr marL="0" indent="0">
              <a:buNone/>
              <a:defRPr/>
            </a:pPr>
            <a:r>
              <a:rPr lang="en-GB" dirty="0">
                <a:latin typeface="Gill Sans MT" panose="020B0502020104020203" pitchFamily="34" charset="0"/>
                <a:cs typeface="Arial" panose="020B0604020202020204" pitchFamily="34" charset="0"/>
              </a:rPr>
              <a:t>In order to comply with the new law:</a:t>
            </a:r>
          </a:p>
          <a:p>
            <a:pPr>
              <a:lnSpc>
                <a:spcPct val="100000"/>
              </a:lnSpc>
              <a:defRPr/>
            </a:pPr>
            <a:r>
              <a:rPr lang="en-GB" dirty="0">
                <a:latin typeface="Gill Sans MT" panose="020B0502020104020203" pitchFamily="34" charset="0"/>
                <a:cs typeface="Arial" panose="020B0604020202020204" pitchFamily="34" charset="0"/>
              </a:rPr>
              <a:t>You must have a legitimate reason for processing data </a:t>
            </a:r>
          </a:p>
          <a:p>
            <a:pPr>
              <a:lnSpc>
                <a:spcPct val="100000"/>
              </a:lnSpc>
              <a:defRPr/>
            </a:pPr>
            <a:endParaRPr lang="en-GB" dirty="0">
              <a:latin typeface="Gill Sans MT" panose="020B0502020104020203" pitchFamily="34" charset="0"/>
              <a:cs typeface="Arial" panose="020B0604020202020204" pitchFamily="34" charset="0"/>
            </a:endParaRPr>
          </a:p>
          <a:p>
            <a:pPr>
              <a:lnSpc>
                <a:spcPct val="100000"/>
              </a:lnSpc>
              <a:defRPr/>
            </a:pPr>
            <a:r>
              <a:rPr lang="en-GB" dirty="0">
                <a:latin typeface="Gill Sans MT" panose="020B0502020104020203" pitchFamily="34" charset="0"/>
                <a:cs typeface="Arial" panose="020B0604020202020204" pitchFamily="34" charset="0"/>
              </a:rPr>
              <a:t>Consent must be freely and unambiguously given and can be just as easily withdrawn</a:t>
            </a:r>
          </a:p>
          <a:p>
            <a:pPr>
              <a:lnSpc>
                <a:spcPct val="100000"/>
              </a:lnSpc>
              <a:defRPr/>
            </a:pPr>
            <a:endParaRPr lang="en-GB" dirty="0">
              <a:latin typeface="Gill Sans MT" panose="020B0502020104020203" pitchFamily="34" charset="0"/>
              <a:cs typeface="Arial" panose="020B0604020202020204" pitchFamily="34" charset="0"/>
            </a:endParaRPr>
          </a:p>
          <a:p>
            <a:pPr>
              <a:lnSpc>
                <a:spcPct val="100000"/>
              </a:lnSpc>
              <a:defRPr/>
            </a:pPr>
            <a:r>
              <a:rPr lang="en-GB" dirty="0">
                <a:latin typeface="Gill Sans MT" panose="020B0502020104020203" pitchFamily="34" charset="0"/>
                <a:cs typeface="Arial" panose="020B0604020202020204" pitchFamily="34" charset="0"/>
              </a:rPr>
              <a:t>Data Processing activities must start with “privacy by design and default”.</a:t>
            </a:r>
          </a:p>
          <a:p>
            <a:endParaRPr lang="en-GB" dirty="0"/>
          </a:p>
        </p:txBody>
      </p:sp>
    </p:spTree>
    <p:extLst>
      <p:ext uri="{BB962C8B-B14F-4D97-AF65-F5344CB8AC3E}">
        <p14:creationId xmlns:p14="http://schemas.microsoft.com/office/powerpoint/2010/main" val="3000836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427" y="1124744"/>
            <a:ext cx="7718810" cy="4335992"/>
          </a:xfrm>
        </p:spPr>
        <p:txBody>
          <a:bodyPr>
            <a:normAutofit fontScale="92500" lnSpcReduction="10000"/>
          </a:bodyPr>
          <a:lstStyle/>
          <a:p>
            <a:pPr marL="0" indent="0">
              <a:buNone/>
            </a:pPr>
            <a:r>
              <a:rPr lang="en-GB" sz="2775" b="1" dirty="0">
                <a:latin typeface="Gill Sans MT" panose="020B0502020104020203" pitchFamily="34" charset="0"/>
              </a:rPr>
              <a:t>What is GDPR? </a:t>
            </a:r>
            <a:r>
              <a:rPr lang="en-GB" sz="3000" b="1" dirty="0">
                <a:latin typeface="Gill Sans MT" panose="020B0502020104020203" pitchFamily="34" charset="0"/>
              </a:rPr>
              <a:t>…</a:t>
            </a:r>
            <a:r>
              <a:rPr lang="en-GB" b="1" dirty="0">
                <a:latin typeface="Gill Sans MT" panose="020B0502020104020203" pitchFamily="34" charset="0"/>
              </a:rPr>
              <a:t>continued</a:t>
            </a:r>
          </a:p>
          <a:p>
            <a:pPr>
              <a:spcBef>
                <a:spcPts val="2250"/>
              </a:spcBef>
            </a:pPr>
            <a:r>
              <a:rPr lang="en-GB" altLang="en-US" sz="2800" dirty="0">
                <a:latin typeface="Gill Sans MT" panose="020B0502020104020203" pitchFamily="34" charset="0"/>
                <a:cs typeface="Arial" panose="020B0604020202020204" pitchFamily="34" charset="0"/>
              </a:rPr>
              <a:t>Subject Access Requests – will include how you process and share data not just what you hold and you’ll have less time to respond</a:t>
            </a:r>
          </a:p>
          <a:p>
            <a:pPr>
              <a:spcBef>
                <a:spcPts val="2250"/>
              </a:spcBef>
            </a:pPr>
            <a:endParaRPr lang="en-GB" altLang="en-US" sz="2800" dirty="0">
              <a:latin typeface="Gill Sans MT" panose="020B0502020104020203" pitchFamily="34" charset="0"/>
              <a:cs typeface="Arial" panose="020B0604020202020204" pitchFamily="34" charset="0"/>
            </a:endParaRPr>
          </a:p>
          <a:p>
            <a:pPr>
              <a:lnSpc>
                <a:spcPct val="100000"/>
              </a:lnSpc>
            </a:pPr>
            <a:r>
              <a:rPr lang="en-GB" altLang="en-US" sz="2800" dirty="0">
                <a:latin typeface="Gill Sans MT" panose="020B0502020104020203" pitchFamily="34" charset="0"/>
                <a:cs typeface="Arial" panose="020B0604020202020204" pitchFamily="34" charset="0"/>
              </a:rPr>
              <a:t>Subjects can request data deletion – “the right to be forgotten”, though only in certain circumstances</a:t>
            </a:r>
          </a:p>
          <a:p>
            <a:pPr>
              <a:lnSpc>
                <a:spcPct val="100000"/>
              </a:lnSpc>
            </a:pPr>
            <a:endParaRPr lang="en-GB" altLang="en-US" sz="2800" dirty="0">
              <a:latin typeface="Gill Sans MT" panose="020B0502020104020203" pitchFamily="34" charset="0"/>
              <a:cs typeface="Arial" panose="020B0604020202020204" pitchFamily="34" charset="0"/>
            </a:endParaRPr>
          </a:p>
          <a:p>
            <a:pPr>
              <a:lnSpc>
                <a:spcPct val="100000"/>
              </a:lnSpc>
            </a:pPr>
            <a:r>
              <a:rPr lang="en-GB" altLang="en-US" sz="2800" dirty="0">
                <a:latin typeface="Gill Sans MT" panose="020B0502020104020203" pitchFamily="34" charset="0"/>
                <a:cs typeface="Arial" panose="020B0604020202020204" pitchFamily="34" charset="0"/>
              </a:rPr>
              <a:t>There will be mandatory breach reporting</a:t>
            </a:r>
          </a:p>
        </p:txBody>
      </p:sp>
    </p:spTree>
    <p:extLst>
      <p:ext uri="{BB962C8B-B14F-4D97-AF65-F5344CB8AC3E}">
        <p14:creationId xmlns:p14="http://schemas.microsoft.com/office/powerpoint/2010/main" val="15206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6203FD-B2F9-4D28-B62A-549049E0BD58}"/>
              </a:ext>
            </a:extLst>
          </p:cNvPr>
          <p:cNvSpPr>
            <a:spLocks noGrp="1"/>
          </p:cNvSpPr>
          <p:nvPr>
            <p:ph idx="1"/>
          </p:nvPr>
        </p:nvSpPr>
        <p:spPr/>
        <p:txBody>
          <a:bodyPr>
            <a:normAutofit/>
          </a:bodyPr>
          <a:lstStyle/>
          <a:p>
            <a:pPr>
              <a:lnSpc>
                <a:spcPct val="100000"/>
              </a:lnSpc>
            </a:pPr>
            <a:r>
              <a:rPr lang="en-GB" altLang="en-US" sz="2400" dirty="0">
                <a:latin typeface="Gill Sans MT" panose="020B0502020104020203" pitchFamily="34" charset="0"/>
                <a:cs typeface="Arial" panose="020B0604020202020204" pitchFamily="34" charset="0"/>
              </a:rPr>
              <a:t>Data processors will be held liable</a:t>
            </a:r>
          </a:p>
          <a:p>
            <a:pPr>
              <a:lnSpc>
                <a:spcPct val="100000"/>
              </a:lnSpc>
            </a:pPr>
            <a:endParaRPr lang="en-GB" altLang="en-US" sz="2400" dirty="0">
              <a:latin typeface="Gill Sans MT" panose="020B0502020104020203" pitchFamily="34" charset="0"/>
              <a:cs typeface="Arial" panose="020B0604020202020204" pitchFamily="34" charset="0"/>
            </a:endParaRPr>
          </a:p>
          <a:p>
            <a:pPr>
              <a:lnSpc>
                <a:spcPct val="100000"/>
              </a:lnSpc>
            </a:pPr>
            <a:r>
              <a:rPr lang="en-GB" altLang="en-US" sz="2400" dirty="0">
                <a:latin typeface="Gill Sans MT" panose="020B0502020104020203" pitchFamily="34" charset="0"/>
                <a:cs typeface="Arial" panose="020B0604020202020204" pitchFamily="34" charset="0"/>
              </a:rPr>
              <a:t>You must be able to demonstrate compliance with GDPR</a:t>
            </a:r>
          </a:p>
          <a:p>
            <a:pPr>
              <a:lnSpc>
                <a:spcPct val="100000"/>
              </a:lnSpc>
            </a:pPr>
            <a:endParaRPr lang="en-GB" altLang="en-US" sz="2400" dirty="0">
              <a:latin typeface="Gill Sans MT" panose="020B0502020104020203" pitchFamily="34" charset="0"/>
              <a:cs typeface="Arial" panose="020B0604020202020204" pitchFamily="34" charset="0"/>
            </a:endParaRPr>
          </a:p>
          <a:p>
            <a:pPr>
              <a:lnSpc>
                <a:spcPct val="100000"/>
              </a:lnSpc>
            </a:pPr>
            <a:r>
              <a:rPr lang="en-GB" altLang="en-US" sz="2400" dirty="0">
                <a:latin typeface="Gill Sans MT" panose="020B0502020104020203" pitchFamily="34" charset="0"/>
                <a:cs typeface="Arial" panose="020B0604020202020204" pitchFamily="34" charset="0"/>
              </a:rPr>
              <a:t>While the ICO say it is a last resort, the potential fines are much greater than at present – up to 4% of annual global turnover or </a:t>
            </a:r>
            <a:r>
              <a:rPr lang="en-GB" sz="2400" dirty="0">
                <a:latin typeface="Gill Sans MT" panose="020B0502020104020203" pitchFamily="34" charset="0"/>
              </a:rPr>
              <a:t>€</a:t>
            </a:r>
            <a:r>
              <a:rPr lang="en-GB" altLang="en-US" sz="2400" dirty="0">
                <a:latin typeface="Gill Sans MT" panose="020B0502020104020203" pitchFamily="34" charset="0"/>
                <a:cs typeface="Arial" panose="020B0604020202020204" pitchFamily="34" charset="0"/>
              </a:rPr>
              <a:t>20m </a:t>
            </a:r>
          </a:p>
          <a:p>
            <a:pPr>
              <a:lnSpc>
                <a:spcPct val="100000"/>
              </a:lnSpc>
            </a:pPr>
            <a:endParaRPr lang="en-GB" altLang="en-US" sz="2400" dirty="0">
              <a:latin typeface="Gill Sans MT" panose="020B0502020104020203" pitchFamily="34" charset="0"/>
              <a:cs typeface="Arial" panose="020B0604020202020204" pitchFamily="34" charset="0"/>
            </a:endParaRPr>
          </a:p>
          <a:p>
            <a:pPr>
              <a:lnSpc>
                <a:spcPct val="100000"/>
              </a:lnSpc>
            </a:pPr>
            <a:r>
              <a:rPr lang="en-GB" altLang="en-US" sz="2400" dirty="0">
                <a:latin typeface="Gill Sans MT" panose="020B0502020104020203" pitchFamily="34" charset="0"/>
                <a:cs typeface="Arial" panose="020B0604020202020204" pitchFamily="34" charset="0"/>
              </a:rPr>
              <a:t>And finally – it’s happening regardless of Brexit!</a:t>
            </a:r>
          </a:p>
          <a:p>
            <a:endParaRPr lang="en-GB" dirty="0"/>
          </a:p>
        </p:txBody>
      </p:sp>
    </p:spTree>
    <p:extLst>
      <p:ext uri="{BB962C8B-B14F-4D97-AF65-F5344CB8AC3E}">
        <p14:creationId xmlns:p14="http://schemas.microsoft.com/office/powerpoint/2010/main" val="4030167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599150-D4A8-4F55-A7B8-E5E3E242FDE8}"/>
              </a:ext>
            </a:extLst>
          </p:cNvPr>
          <p:cNvSpPr>
            <a:spLocks noGrp="1"/>
          </p:cNvSpPr>
          <p:nvPr>
            <p:ph type="title"/>
          </p:nvPr>
        </p:nvSpPr>
        <p:spPr>
          <a:xfrm>
            <a:off x="458376" y="1196752"/>
            <a:ext cx="8229600" cy="1143000"/>
          </a:xfrm>
        </p:spPr>
        <p:txBody>
          <a:bodyPr/>
          <a:lstStyle/>
          <a:p>
            <a:pPr algn="l"/>
            <a:r>
              <a:rPr lang="en-GB" sz="4000" b="1" dirty="0"/>
              <a:t>Special categories (Article 9)</a:t>
            </a:r>
          </a:p>
        </p:txBody>
      </p:sp>
      <p:sp>
        <p:nvSpPr>
          <p:cNvPr id="5" name="Content Placeholder 4">
            <a:extLst>
              <a:ext uri="{FF2B5EF4-FFF2-40B4-BE49-F238E27FC236}">
                <a16:creationId xmlns:a16="http://schemas.microsoft.com/office/drawing/2014/main" id="{5CDE314E-B1CE-4948-93A5-417E2579F10B}"/>
              </a:ext>
            </a:extLst>
          </p:cNvPr>
          <p:cNvSpPr>
            <a:spLocks noGrp="1"/>
          </p:cNvSpPr>
          <p:nvPr>
            <p:ph idx="1"/>
          </p:nvPr>
        </p:nvSpPr>
        <p:spPr>
          <a:xfrm>
            <a:off x="457200" y="2060848"/>
            <a:ext cx="8229600" cy="4065315"/>
          </a:xfrm>
        </p:spPr>
        <p:txBody>
          <a:bodyPr>
            <a:normAutofit fontScale="85000" lnSpcReduction="20000"/>
          </a:bodyPr>
          <a:lstStyle/>
          <a:p>
            <a:pPr marL="0" indent="0">
              <a:buNone/>
            </a:pPr>
            <a:r>
              <a:rPr lang="en-GB" dirty="0"/>
              <a:t>Data </a:t>
            </a:r>
            <a:r>
              <a:rPr lang="en-GB" b="1" dirty="0"/>
              <a:t>revealing</a:t>
            </a:r>
            <a:r>
              <a:rPr lang="en-GB" dirty="0"/>
              <a:t> any of the following about an individual:</a:t>
            </a:r>
          </a:p>
          <a:p>
            <a:r>
              <a:rPr lang="en-GB" dirty="0"/>
              <a:t>Racial or ethnic origin</a:t>
            </a:r>
          </a:p>
          <a:p>
            <a:r>
              <a:rPr lang="en-GB" dirty="0"/>
              <a:t>Political opinions</a:t>
            </a:r>
          </a:p>
          <a:p>
            <a:r>
              <a:rPr lang="en-GB" dirty="0"/>
              <a:t>Religious or philosophical beliefs</a:t>
            </a:r>
          </a:p>
          <a:p>
            <a:r>
              <a:rPr lang="en-GB" dirty="0"/>
              <a:t>Trade union membership</a:t>
            </a:r>
          </a:p>
          <a:p>
            <a:r>
              <a:rPr lang="en-GB" dirty="0"/>
              <a:t>Genetic data used for identification purposes</a:t>
            </a:r>
          </a:p>
          <a:p>
            <a:r>
              <a:rPr lang="en-GB" dirty="0"/>
              <a:t>Biometric data used for identification purposes</a:t>
            </a:r>
          </a:p>
          <a:p>
            <a:r>
              <a:rPr lang="en-GB" dirty="0"/>
              <a:t>Health</a:t>
            </a:r>
          </a:p>
          <a:p>
            <a:r>
              <a:rPr lang="en-GB" dirty="0"/>
              <a:t>Sex life and sexual orientation</a:t>
            </a:r>
          </a:p>
          <a:p>
            <a:endParaRPr lang="en-GB" dirty="0"/>
          </a:p>
        </p:txBody>
      </p:sp>
    </p:spTree>
    <p:extLst>
      <p:ext uri="{BB962C8B-B14F-4D97-AF65-F5344CB8AC3E}">
        <p14:creationId xmlns:p14="http://schemas.microsoft.com/office/powerpoint/2010/main" val="50702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427" y="1793848"/>
            <a:ext cx="7718810" cy="4443464"/>
          </a:xfrm>
        </p:spPr>
        <p:txBody>
          <a:bodyPr>
            <a:normAutofit fontScale="70000" lnSpcReduction="20000"/>
          </a:bodyPr>
          <a:lstStyle/>
          <a:p>
            <a:pPr marL="0" indent="0">
              <a:lnSpc>
                <a:spcPct val="110000"/>
              </a:lnSpc>
              <a:buNone/>
            </a:pPr>
            <a:r>
              <a:rPr lang="en-GB" sz="3000" dirty="0">
                <a:latin typeface="Gill Sans MT" panose="020B0502020104020203" pitchFamily="34" charset="0"/>
              </a:rPr>
              <a:t>GDPR Principles</a:t>
            </a:r>
          </a:p>
          <a:p>
            <a:pPr>
              <a:spcBef>
                <a:spcPts val="2250"/>
              </a:spcBef>
            </a:pPr>
            <a:r>
              <a:rPr lang="en-GB" altLang="en-US" sz="2900" b="1" dirty="0">
                <a:latin typeface="Gill Sans MT" panose="020B0502020104020203" pitchFamily="34" charset="0"/>
                <a:cs typeface="Arial" panose="020B0604020202020204" pitchFamily="34" charset="0"/>
              </a:rPr>
              <a:t>Lawfulness, fairness and transparency </a:t>
            </a:r>
            <a:r>
              <a:rPr lang="en-GB" altLang="en-US" sz="2900" dirty="0">
                <a:latin typeface="Gill Sans MT" panose="020B0502020104020203" pitchFamily="34" charset="0"/>
                <a:cs typeface="Arial" panose="020B0604020202020204" pitchFamily="34" charset="0"/>
              </a:rPr>
              <a:t>– as with Data Protection</a:t>
            </a:r>
            <a:endParaRPr lang="en-GB" altLang="en-US" sz="2900" b="1" dirty="0">
              <a:latin typeface="Gill Sans MT" panose="020B0502020104020203" pitchFamily="34" charset="0"/>
              <a:cs typeface="Arial" panose="020B0604020202020204" pitchFamily="34" charset="0"/>
            </a:endParaRPr>
          </a:p>
          <a:p>
            <a:pPr>
              <a:lnSpc>
                <a:spcPct val="100000"/>
              </a:lnSpc>
            </a:pPr>
            <a:r>
              <a:rPr lang="en-GB" altLang="en-US" sz="2900" b="1" dirty="0">
                <a:latin typeface="Gill Sans MT" panose="020B0502020104020203" pitchFamily="34" charset="0"/>
                <a:cs typeface="Arial" panose="020B0604020202020204" pitchFamily="34" charset="0"/>
              </a:rPr>
              <a:t>Purpose limitation </a:t>
            </a:r>
            <a:r>
              <a:rPr lang="en-GB" altLang="en-US" sz="2900" dirty="0">
                <a:latin typeface="Gill Sans MT" panose="020B0502020104020203" pitchFamily="34" charset="0"/>
                <a:cs typeface="Arial" panose="020B0604020202020204" pitchFamily="34" charset="0"/>
              </a:rPr>
              <a:t>– only collect for specific purposes and then don’t use it for other purposes</a:t>
            </a:r>
          </a:p>
          <a:p>
            <a:pPr>
              <a:lnSpc>
                <a:spcPct val="100000"/>
              </a:lnSpc>
            </a:pPr>
            <a:r>
              <a:rPr lang="en-GB" altLang="en-US" sz="2900" b="1" dirty="0">
                <a:latin typeface="Gill Sans MT" panose="020B0502020104020203" pitchFamily="34" charset="0"/>
                <a:cs typeface="Arial" panose="020B0604020202020204" pitchFamily="34" charset="0"/>
              </a:rPr>
              <a:t>Data minimisation </a:t>
            </a:r>
            <a:r>
              <a:rPr lang="en-GB" altLang="en-US" sz="2900" dirty="0">
                <a:latin typeface="Gill Sans MT" panose="020B0502020104020203" pitchFamily="34" charset="0"/>
                <a:cs typeface="Arial" panose="020B0604020202020204" pitchFamily="34" charset="0"/>
              </a:rPr>
              <a:t>– only collect the data you need for the purpose you are using it</a:t>
            </a:r>
          </a:p>
          <a:p>
            <a:pPr>
              <a:lnSpc>
                <a:spcPct val="100000"/>
              </a:lnSpc>
            </a:pPr>
            <a:r>
              <a:rPr lang="en-GB" altLang="en-US" sz="2900" b="1" dirty="0">
                <a:latin typeface="Gill Sans MT" panose="020B0502020104020203" pitchFamily="34" charset="0"/>
                <a:cs typeface="Arial" panose="020B0604020202020204" pitchFamily="34" charset="0"/>
              </a:rPr>
              <a:t>Accuracy</a:t>
            </a:r>
            <a:r>
              <a:rPr lang="en-GB" altLang="en-US" sz="2900" dirty="0">
                <a:latin typeface="Gill Sans MT" panose="020B0502020104020203" pitchFamily="34" charset="0"/>
                <a:cs typeface="Arial" panose="020B0604020202020204" pitchFamily="34" charset="0"/>
              </a:rPr>
              <a:t> – as now, keep it up to date!</a:t>
            </a:r>
          </a:p>
          <a:p>
            <a:pPr>
              <a:lnSpc>
                <a:spcPct val="100000"/>
              </a:lnSpc>
            </a:pPr>
            <a:r>
              <a:rPr lang="en-GB" altLang="en-US" sz="2900" b="1" dirty="0">
                <a:latin typeface="Gill Sans MT" panose="020B0502020104020203" pitchFamily="34" charset="0"/>
                <a:cs typeface="Arial" panose="020B0604020202020204" pitchFamily="34" charset="0"/>
              </a:rPr>
              <a:t>Storage limitation </a:t>
            </a:r>
            <a:r>
              <a:rPr lang="en-GB" altLang="en-US" sz="2900" dirty="0">
                <a:latin typeface="Gill Sans MT" panose="020B0502020104020203" pitchFamily="34" charset="0"/>
                <a:cs typeface="Arial" panose="020B0604020202020204" pitchFamily="34" charset="0"/>
              </a:rPr>
              <a:t>– don’t keep it for longer than you need to fulfil the purpose</a:t>
            </a:r>
          </a:p>
          <a:p>
            <a:pPr>
              <a:lnSpc>
                <a:spcPct val="100000"/>
              </a:lnSpc>
            </a:pPr>
            <a:r>
              <a:rPr lang="en-GB" altLang="en-US" sz="2900" b="1" dirty="0">
                <a:latin typeface="Gill Sans MT" panose="020B0502020104020203" pitchFamily="34" charset="0"/>
                <a:cs typeface="Arial" panose="020B0604020202020204" pitchFamily="34" charset="0"/>
              </a:rPr>
              <a:t>Integrity and confidentiality </a:t>
            </a:r>
            <a:r>
              <a:rPr lang="en-GB" altLang="en-US" sz="2900" dirty="0">
                <a:latin typeface="Gill Sans MT" panose="020B0502020104020203" pitchFamily="34" charset="0"/>
                <a:cs typeface="Arial" panose="020B0604020202020204" pitchFamily="34" charset="0"/>
              </a:rPr>
              <a:t>– keep it safe and secure e.g. encrypted if on a laptop or mobile phone.</a:t>
            </a:r>
          </a:p>
          <a:p>
            <a:pPr>
              <a:lnSpc>
                <a:spcPct val="100000"/>
              </a:lnSpc>
            </a:pPr>
            <a:r>
              <a:rPr lang="en-GB" altLang="en-US" sz="2900" b="1" dirty="0">
                <a:latin typeface="Gill Sans MT" panose="020B0502020104020203" pitchFamily="34" charset="0"/>
                <a:cs typeface="Arial" panose="020B0604020202020204" pitchFamily="34" charset="0"/>
              </a:rPr>
              <a:t>Accountability</a:t>
            </a:r>
            <a:r>
              <a:rPr lang="en-GB" altLang="en-US" sz="2900" dirty="0">
                <a:latin typeface="Gill Sans MT" panose="020B0502020104020203" pitchFamily="34" charset="0"/>
                <a:cs typeface="Arial" panose="020B0604020202020204" pitchFamily="34" charset="0"/>
              </a:rPr>
              <a:t> – you must be able to prove you have complied with the above.</a:t>
            </a:r>
            <a:endParaRPr lang="en-GB" altLang="en-US" sz="2900" b="1" dirty="0">
              <a:latin typeface="Gill Sans MT" panose="020B0502020104020203" pitchFamily="34" charset="0"/>
              <a:cs typeface="Arial" panose="020B0604020202020204" pitchFamily="34" charset="0"/>
            </a:endParaRPr>
          </a:p>
        </p:txBody>
      </p:sp>
      <p:pic>
        <p:nvPicPr>
          <p:cNvPr id="5" name="Picture 4">
            <a:extLst>
              <a:ext uri="{FF2B5EF4-FFF2-40B4-BE49-F238E27FC236}">
                <a16:creationId xmlns:a16="http://schemas.microsoft.com/office/drawing/2014/main" id="{31E3DF9B-DB59-4BA0-BA08-A884AB1335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610" y="990854"/>
            <a:ext cx="1350000" cy="545250"/>
          </a:xfrm>
          <a:prstGeom prst="rect">
            <a:avLst/>
          </a:prstGeom>
        </p:spPr>
      </p:pic>
    </p:spTree>
    <p:extLst>
      <p:ext uri="{BB962C8B-B14F-4D97-AF65-F5344CB8AC3E}">
        <p14:creationId xmlns:p14="http://schemas.microsoft.com/office/powerpoint/2010/main" val="2034481221"/>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ision 2026 Powerpoint template" id="{4E2D085D-C7D2-4406-995F-6CD6F81E3CF6}" vid="{AF498E02-ED02-47F7-8259-A0AB380CAAA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ision 2026 Powerpoint template" id="{4E2D085D-C7D2-4406-995F-6CD6F81E3CF6}" vid="{F8EDB393-E13A-40D8-A1EC-E6C057B5FB51}"/>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83813D467E204DA66F9C01AB55DB68" ma:contentTypeVersion="3" ma:contentTypeDescription="Create a new document." ma:contentTypeScope="" ma:versionID="7b7c76f364a58be8087bebd46ae48a2c">
  <xsd:schema xmlns:xsd="http://www.w3.org/2001/XMLSchema" xmlns:xs="http://www.w3.org/2001/XMLSchema" xmlns:p="http://schemas.microsoft.com/office/2006/metadata/properties" xmlns:ns2="42735391-12b0-47a8-a9d9-ef3b8d64c213" targetNamespace="http://schemas.microsoft.com/office/2006/metadata/properties" ma:root="true" ma:fieldsID="c80dba67f5f4650352e162018dcda401" ns2:_="">
    <xsd:import namespace="42735391-12b0-47a8-a9d9-ef3b8d64c213"/>
    <xsd:element name="properties">
      <xsd:complexType>
        <xsd:sequence>
          <xsd:element name="documentManagement">
            <xsd:complexType>
              <xsd:all>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735391-12b0-47a8-a9d9-ef3b8d64c21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2735391-12b0-47a8-a9d9-ef3b8d64c213">
      <UserInfo>
        <DisplayName>All</DisplayName>
        <AccountId>251</AccountId>
        <AccountType/>
      </UserInfo>
      <UserInfo>
        <DisplayName>Rosie Strachan</DisplayName>
        <AccountId>1010</AccountId>
        <AccountType/>
      </UserInfo>
    </SharedWithUsers>
  </documentManagement>
</p:properties>
</file>

<file path=customXml/itemProps1.xml><?xml version="1.0" encoding="utf-8"?>
<ds:datastoreItem xmlns:ds="http://schemas.openxmlformats.org/officeDocument/2006/customXml" ds:itemID="{8DE88DA2-D4CA-4A3F-8F74-A4EFAF992E74}">
  <ds:schemaRefs>
    <ds:schemaRef ds:uri="http://schemas.microsoft.com/sharepoint/v3/contenttype/forms"/>
  </ds:schemaRefs>
</ds:datastoreItem>
</file>

<file path=customXml/itemProps2.xml><?xml version="1.0" encoding="utf-8"?>
<ds:datastoreItem xmlns:ds="http://schemas.openxmlformats.org/officeDocument/2006/customXml" ds:itemID="{692CEB1D-118B-4747-BD93-FEBFC143DC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735391-12b0-47a8-a9d9-ef3b8d64c2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3BFCC0-C69D-4643-919D-E4E62FA563B7}">
  <ds:schemaRefs>
    <ds:schemaRef ds:uri="http://purl.org/dc/elements/1.1/"/>
    <ds:schemaRef ds:uri="http://schemas.microsoft.com/office/2006/metadata/properties"/>
    <ds:schemaRef ds:uri="http://purl.org/dc/terms/"/>
    <ds:schemaRef ds:uri="http://schemas.openxmlformats.org/package/2006/metadata/core-properties"/>
    <ds:schemaRef ds:uri="42735391-12b0-47a8-a9d9-ef3b8d64c213"/>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578</TotalTime>
  <Words>1995</Words>
  <Application>Microsoft Office PowerPoint</Application>
  <PresentationFormat>On-screen Show (4:3)</PresentationFormat>
  <Paragraphs>229</Paragraphs>
  <Slides>36</Slides>
  <Notes>36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36</vt:i4>
      </vt:variant>
    </vt:vector>
  </HeadingPairs>
  <TitlesOfParts>
    <vt:vector size="43" baseType="lpstr">
      <vt:lpstr>Arial</vt:lpstr>
      <vt:lpstr>Arial Rounded MT Bold</vt:lpstr>
      <vt:lpstr>Calibri</vt:lpstr>
      <vt:lpstr>Gill Sans MT</vt:lpstr>
      <vt:lpstr>Times New Roman</vt:lpstr>
      <vt:lpstr>1_Custom Design</vt:lpstr>
      <vt:lpstr>Custom Design</vt:lpstr>
      <vt:lpstr>PowerPoint Presentation</vt:lpstr>
      <vt:lpstr>Who holds your personal information?</vt:lpstr>
      <vt:lpstr>PowerPoint Presentation</vt:lpstr>
      <vt:lpstr>PowerPoint Presentation</vt:lpstr>
      <vt:lpstr>PowerPoint Presentation</vt:lpstr>
      <vt:lpstr>PowerPoint Presentation</vt:lpstr>
      <vt:lpstr>PowerPoint Presentation</vt:lpstr>
      <vt:lpstr>Special categories (Article 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Understand Legitimate Interest</vt:lpstr>
      <vt:lpstr>PowerPoint Presentation</vt:lpstr>
      <vt:lpstr>PowerPoint Presentation</vt:lpstr>
      <vt:lpstr>PowerPoint Presentation</vt:lpstr>
      <vt:lpstr>At present our understanding 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 of presentation here  Name in bold here Title here and then keep final two lines below Blackburn Diocese The Church of England in Lancashire</dc:title>
  <dc:creator>Ronnie Semley</dc:creator>
  <cp:lastModifiedBy>Karen Ashcroft</cp:lastModifiedBy>
  <cp:revision>28</cp:revision>
  <cp:lastPrinted>2018-04-16T12:16:12Z</cp:lastPrinted>
  <dcterms:created xsi:type="dcterms:W3CDTF">2015-09-25T16:47:16Z</dcterms:created>
  <dcterms:modified xsi:type="dcterms:W3CDTF">2018-04-23T14:48:58Z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0x0101003883813D467E204DA66F9C01AB55DB68</vt:lpwstr>
  </property>
</Properties>
</file>